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3"/>
  </p:notesMasterIdLst>
  <p:sldIdLst>
    <p:sldId id="256" r:id="rId5"/>
    <p:sldId id="258" r:id="rId6"/>
    <p:sldId id="263" r:id="rId7"/>
    <p:sldId id="300" r:id="rId8"/>
    <p:sldId id="259" r:id="rId9"/>
    <p:sldId id="261" r:id="rId10"/>
    <p:sldId id="262" r:id="rId11"/>
    <p:sldId id="265" r:id="rId12"/>
    <p:sldId id="268" r:id="rId13"/>
    <p:sldId id="267" r:id="rId14"/>
    <p:sldId id="269" r:id="rId15"/>
    <p:sldId id="271" r:id="rId16"/>
    <p:sldId id="272" r:id="rId17"/>
    <p:sldId id="273" r:id="rId18"/>
    <p:sldId id="274" r:id="rId19"/>
    <p:sldId id="276" r:id="rId20"/>
    <p:sldId id="285" r:id="rId21"/>
    <p:sldId id="286" r:id="rId22"/>
  </p:sldIdLst>
  <p:sldSz cx="9144000" cy="5143500" type="screen16x9"/>
  <p:notesSz cx="6858000" cy="9144000"/>
  <p:embeddedFontLst>
    <p:embeddedFont>
      <p:font typeface="Raleway" panose="020B0604020202020204" charset="0"/>
      <p:regular r:id="rId24"/>
      <p:bold r:id="rId25"/>
      <p:italic r:id="rId26"/>
      <p:boldItalic r:id="rId27"/>
    </p:embeddedFont>
    <p:embeddedFont>
      <p:font typeface="Montserrat" panose="020B0604020202020204" charset="0"/>
      <p:regular r:id="rId28"/>
      <p:bold r:id="rId29"/>
      <p:italic r:id="rId30"/>
      <p:boldItalic r:id="rId31"/>
    </p:embeddedFont>
    <p:embeddedFont>
      <p:font typeface="Raleway ExtraBold" panose="020B0604020202020204" charset="0"/>
      <p:bold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Raleway Black" panose="020B0604020202020204" charset="0"/>
      <p:bold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6" roundtripDataSignature="AMtx7mi2FzX/cHV7Fp1t9NGgnD/i4O3zt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5F840C-9379-CF3A-C1F8-AF47928B0DE2}" name="Francesco PIRRI" initials="FP" userId="S::francesco.pirri@GROUPE-SOS.ORG::08f2e578-89e3-4513-8fe7-a7f9c0bb8bc4" providerId="AD"/>
  <p188:author id="{ADE6FE91-C753-6140-ACD6-BABD56B6AF82}" name="Morgane RAFFET" initials="MR" userId="S::morgane.raffet@grandorlyseinebievre.fr::44efa99d-f182-4532-955c-e7528223987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cesco Pirr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81" d="100"/>
          <a:sy n="81" d="100"/>
        </p:scale>
        <p:origin x="95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72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67" Type="http://schemas.openxmlformats.org/officeDocument/2006/relationships/commentAuthors" Target="commentAuthors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66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6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167a1db930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3167a1db930_0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167a1db930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3167a1db930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sz="1100" b="0" i="0" u="none" strike="noStrike" cap="none" dirty="0" smtClean="0">
                <a:solidFill>
                  <a:srgbClr val="5D5BF6"/>
                </a:solidFill>
                <a:latin typeface="Raleway Black"/>
                <a:ea typeface="Raleway Black"/>
                <a:cs typeface="Raleway Black"/>
                <a:sym typeface="Raleway Black"/>
              </a:rPr>
              <a:t>Définir collectivement le type d’acteur ESS ou à impact concerné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100" b="0" i="0" u="none" strike="noStrike" cap="none" dirty="0" smtClean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Acteurs de l’ESS, acteurs de la transition </a:t>
            </a:r>
            <a:r>
              <a:rPr lang="fr-FR" sz="1100" b="0" i="0" u="none" strike="noStrike" cap="none" dirty="0" err="1" smtClean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non-ESS</a:t>
            </a:r>
            <a:r>
              <a:rPr lang="fr-FR" sz="1100" b="0" i="0" u="none" strike="noStrike" cap="none" dirty="0" smtClean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associations locales, coopératives, artisans, … les acteurs de la transition ont des impacts et des modèles économiques différents selon leur typologie et selon leur territoire d’implantation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100" b="0" i="0" u="none" strike="noStrike" cap="none" dirty="0" smtClean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Il est donc clé de bien définir la cible par projet, et d’aller mobiliser les partenaires pertinents en conséquence.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fr-FR" sz="1100" b="0" i="0" u="none" strike="noStrike" cap="none" dirty="0" smtClean="0">
              <a:solidFill>
                <a:srgbClr val="5D5BF6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167a1db930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3167a1db930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100" b="0" i="0" u="none" strike="noStrike" cap="none" dirty="0" smtClean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Pour garantir un impact réel, il faut définir des grilles d’éligibilité précises, basées sur des indicateurs d’impact et qui justifient des loyers inférieurs à ceux du marché.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100" b="0" i="0" u="none" strike="noStrike" cap="none" dirty="0" smtClean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Au delà du prix, il est nécessaire d’accompagner les acteurs de l’ESS tout au long du parcours immobilier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100" b="0" i="0" u="none" strike="noStrike" cap="none" dirty="0" smtClean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Des modèles progressifs, allant de l’occupation temporaire à des baux classiques (3-6-9), permettent de répondre aux besoins variés des acteurs ESS et de s’adapter à leurs capacités financières.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100" b="0" i="0" u="none" strike="noStrike" cap="none" dirty="0" smtClean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Des loyers progressifs au long du parcours immobilier, pour permettre d’accompagner le développement des acteurs ESS et leur permettre d’entrer sur le marché classique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167a1db930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3167a1db930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100" b="0" i="0" u="none" strike="noStrike" cap="none" dirty="0" smtClean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Les EPT ou collectivités locales jouent un rôle clé dans l’alignement des projets immobiliers ESS avec les enjeux territoriaux (transition écologique, réindustrialisation verte, attractivité économique).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100" b="0" i="0" u="none" strike="noStrike" cap="none" dirty="0" smtClean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Dans certains cas, le portage par les bailleurs public permet d’alléger la pression économique sur les locaux à destination de l’ESS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100" b="0" i="0" u="none" strike="noStrike" cap="none" dirty="0" smtClean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La participation des autres acteurs tels que Départements, Région, ANCT, BDT s’avère souvent utile pour boucler un projet (</a:t>
            </a:r>
            <a:r>
              <a:rPr lang="fr-FR" sz="1100" b="0" i="0" u="none" strike="noStrike" cap="none" dirty="0" err="1" smtClean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</a:t>
            </a:r>
            <a:r>
              <a:rPr lang="fr-FR" sz="1100" b="0" i="0" u="none" strike="noStrike" cap="none" dirty="0" smtClean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-investissement ou contribution aux études)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167a1db930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g3167a1db930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100" b="0" i="0" u="none" strike="noStrike" cap="none" dirty="0" smtClean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Rez-de-chaussée en renouvellement urbain : privilégier les conventions de mise à disposition pour leur flexibilité. Intégrer des objectifs et/ou engagements de la part de la structure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100" b="0" i="0" u="none" strike="noStrike" cap="none" dirty="0" smtClean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Parcs industriels et tertiaires : expérimenter des formats comme le bail commercial d’utilité sociale, intégrant des franchises liées à l’atteinte d’objectifs d’impact.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167a1db930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g3167a1db930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100" b="0" i="0" u="none" strike="noStrike" cap="none" dirty="0" smtClean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Sensibiliser les propriétaires d’actifs industriels, tertiaires ou commerciaux à l’intérêt de mutualiser leurs espaces pour des usages ESS peut débloquer des ressources sous-utilisées.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100" b="0" i="0" u="none" strike="noStrike" cap="none" dirty="0" smtClean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Cette mobilisation doit s’appuyer sur leurs stratégies d’engagement : RSE, CSRD et </a:t>
            </a:r>
            <a:r>
              <a:rPr lang="fr-FR" sz="1100" b="0" i="0" u="none" strike="noStrike" cap="none" dirty="0" err="1" smtClean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reporting</a:t>
            </a:r>
            <a:r>
              <a:rPr lang="fr-FR" sz="1100" b="0" i="0" u="none" strike="noStrike" cap="none" dirty="0" smtClean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des indicateurs sociaux, raison d’être, …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c9103fbc1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g2c9103fbc1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/>
              <a:t>OBJECTIF</a:t>
            </a:r>
            <a:endParaRPr/>
          </a:p>
        </p:txBody>
      </p:sp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b20a317bae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COLLEGES DE L’ASSOCIATION</a:t>
            </a:r>
            <a:endParaRPr/>
          </a:p>
        </p:txBody>
      </p:sp>
      <p:sp>
        <p:nvSpPr>
          <p:cNvPr id="242" name="Google Shape;242;g2b20a317ba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778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237112e7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g3237112e7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237112e7c2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3237112e7c2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100" b="1" i="0" u="none" strike="noStrike" cap="none" dirty="0" smtClean="0">
                <a:solidFill>
                  <a:srgbClr val="374151"/>
                </a:solidFill>
                <a:latin typeface="Raleway"/>
                <a:ea typeface="Raleway"/>
                <a:cs typeface="Raleway"/>
                <a:sym typeface="Raleway"/>
              </a:rPr>
              <a:t>22 841 emplois </a:t>
            </a:r>
            <a:r>
              <a:rPr lang="fr-FR" sz="1100" b="0" i="0" u="none" strike="noStrike" cap="none" dirty="0" smtClean="0">
                <a:solidFill>
                  <a:srgbClr val="374151"/>
                </a:solidFill>
                <a:latin typeface="Raleway"/>
                <a:ea typeface="Raleway"/>
                <a:cs typeface="Raleway"/>
                <a:sym typeface="Raleway"/>
              </a:rPr>
              <a:t>dans le secteur de l'ESS (10% des emplois privés et 7,8% du total des emplois du territoire) </a:t>
            </a:r>
            <a:r>
              <a:rPr lang="fr-FR" sz="1100" b="0" i="1" u="none" strike="noStrike" cap="none" dirty="0" smtClean="0">
                <a:solidFill>
                  <a:srgbClr val="374151"/>
                </a:solidFill>
                <a:latin typeface="Raleway"/>
                <a:ea typeface="Raleway"/>
                <a:cs typeface="Raleway"/>
                <a:sym typeface="Raleway"/>
              </a:rPr>
              <a:t>[source CRESS IDF]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fr-FR" sz="1100" b="0" i="0" u="none" strike="noStrike" cap="none" dirty="0" smtClean="0">
              <a:solidFill>
                <a:srgbClr val="37415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100" b="1" i="0" u="none" strike="noStrike" cap="none" dirty="0" smtClean="0">
                <a:solidFill>
                  <a:srgbClr val="374151"/>
                </a:solidFill>
                <a:latin typeface="Raleway"/>
                <a:ea typeface="Raleway"/>
                <a:cs typeface="Raleway"/>
                <a:sym typeface="Raleway"/>
              </a:rPr>
              <a:t>Établissements ESS :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aleway"/>
              <a:buChar char="-"/>
            </a:pPr>
            <a:r>
              <a:rPr lang="fr-FR" sz="1100" b="0" i="0" u="none" strike="noStrike" cap="none" dirty="0" smtClean="0">
                <a:solidFill>
                  <a:srgbClr val="374151"/>
                </a:solidFill>
                <a:latin typeface="Raleway"/>
                <a:ea typeface="Raleway"/>
                <a:cs typeface="Raleway"/>
                <a:sym typeface="Raleway"/>
              </a:rPr>
              <a:t>Total de 11 723 établissements enregistrés à la base SIRENE, dont 1 220 établissements employeurs (6,5% du total des établissements)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aleway"/>
              <a:buChar char="-"/>
            </a:pPr>
            <a:r>
              <a:rPr lang="fr-FR" sz="1100" b="0" i="0" u="none" strike="noStrike" cap="none" dirty="0" smtClean="0">
                <a:solidFill>
                  <a:srgbClr val="374151"/>
                </a:solidFill>
                <a:latin typeface="Raleway"/>
                <a:ea typeface="Raleway"/>
                <a:cs typeface="Raleway"/>
                <a:sym typeface="Raleway"/>
              </a:rPr>
              <a:t>18,7 emplois par établissement employeur en moyenne, contre 12,3 pour le privé hors ESS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fr-FR" sz="1100" b="0" i="0" u="none" strike="noStrike" cap="none" dirty="0" smtClean="0">
              <a:solidFill>
                <a:srgbClr val="37415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100" b="1" i="0" u="none" strike="noStrike" cap="none" dirty="0" smtClean="0">
                <a:solidFill>
                  <a:srgbClr val="374151"/>
                </a:solidFill>
                <a:latin typeface="Raleway"/>
                <a:ea typeface="Raleway"/>
                <a:cs typeface="Raleway"/>
                <a:sym typeface="Raleway"/>
              </a:rPr>
              <a:t>Secteurs Clés :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aleway"/>
              <a:buChar char="-"/>
            </a:pPr>
            <a:r>
              <a:rPr lang="fr-FR" sz="1100" b="0" i="0" u="none" strike="noStrike" cap="none" dirty="0" smtClean="0">
                <a:solidFill>
                  <a:srgbClr val="374151"/>
                </a:solidFill>
                <a:latin typeface="Raleway"/>
                <a:ea typeface="Raleway"/>
                <a:cs typeface="Raleway"/>
                <a:sym typeface="Raleway"/>
              </a:rPr>
              <a:t>Action sociale, 32,8% des emplois ESS (18,6% des établissements)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aleway"/>
              <a:buChar char="-"/>
            </a:pPr>
            <a:r>
              <a:rPr lang="fr-FR" sz="1100" b="0" i="0" u="none" strike="noStrike" cap="none" dirty="0" smtClean="0">
                <a:solidFill>
                  <a:srgbClr val="374151"/>
                </a:solidFill>
                <a:latin typeface="Raleway"/>
                <a:ea typeface="Raleway"/>
                <a:cs typeface="Raleway"/>
                <a:sym typeface="Raleway"/>
              </a:rPr>
              <a:t>Santé humaine, 18,3% (4,3%)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aleway"/>
              <a:buChar char="-"/>
            </a:pPr>
            <a:r>
              <a:rPr lang="fr-FR" sz="1100" b="0" i="0" u="none" strike="noStrike" cap="none" dirty="0" smtClean="0">
                <a:solidFill>
                  <a:srgbClr val="374151"/>
                </a:solidFill>
                <a:latin typeface="Raleway"/>
                <a:ea typeface="Raleway"/>
                <a:cs typeface="Raleway"/>
                <a:sym typeface="Raleway"/>
              </a:rPr>
              <a:t>Enseignement, 17,4% (9,3%)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aleway"/>
              <a:buChar char="-"/>
            </a:pPr>
            <a:r>
              <a:rPr lang="fr-FR" sz="1100" b="0" i="0" u="none" strike="noStrike" cap="none" dirty="0" smtClean="0">
                <a:solidFill>
                  <a:srgbClr val="374151"/>
                </a:solidFill>
                <a:latin typeface="Raleway"/>
                <a:ea typeface="Raleway"/>
                <a:cs typeface="Raleway"/>
                <a:sym typeface="Raleway"/>
              </a:rPr>
              <a:t>Services et commerce, 13,5% (10%)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aleway"/>
              <a:buChar char="-"/>
            </a:pPr>
            <a:r>
              <a:rPr lang="fr-FR" sz="1100" b="0" i="0" u="none" strike="noStrike" cap="none" dirty="0" smtClean="0">
                <a:solidFill>
                  <a:srgbClr val="374151"/>
                </a:solidFill>
                <a:latin typeface="Raleway"/>
                <a:ea typeface="Raleway"/>
                <a:cs typeface="Raleway"/>
                <a:sym typeface="Raleway"/>
              </a:rPr>
              <a:t>Sport et loisirs, 8,4% (17,8%)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4" name="Google Shape;114;g3237112e7c2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37112e7c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3237112e7c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Stephanie : ils identifient des màd , quelques exemples 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Alain BAURE / Ivry 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Mise à dispo gratuite contre travaux (cf occupation temporaire !)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Transfert de gestion par l’améageur / cf la Pagaille - ils ont convaincu la SADEV (mais en retardant l’opération)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EPFIF : cession provisoire d’usufruit (racheté par la ville sur qques années )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!! Rôle majeur de la ville comme intermédiaire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!! enjeu de définir le besoin en termes d’ESS / Commerce (forme archi + prix de sortie 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Faire des chartes “logements et activités” !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167a1db930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3167a1db930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" name="Google Shape;45;p3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3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13.png"/><Relationship Id="rId5" Type="http://schemas.openxmlformats.org/officeDocument/2006/relationships/image" Target="../media/image44.png"/><Relationship Id="rId10" Type="http://schemas.openxmlformats.org/officeDocument/2006/relationships/image" Target="../media/image6.png"/><Relationship Id="rId4" Type="http://schemas.openxmlformats.org/officeDocument/2006/relationships/image" Target="../media/image63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0.jp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21" Type="http://schemas.openxmlformats.org/officeDocument/2006/relationships/image" Target="../media/image23.jp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image" Target="../media/image48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41" Type="http://schemas.openxmlformats.org/officeDocument/2006/relationships/image" Target="../media/image43.png"/><Relationship Id="rId5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6.jp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53" Type="http://schemas.openxmlformats.org/officeDocument/2006/relationships/image" Target="../media/image55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49" Type="http://schemas.openxmlformats.org/officeDocument/2006/relationships/image" Target="../media/image51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png"/><Relationship Id="rId52" Type="http://schemas.openxmlformats.org/officeDocument/2006/relationships/image" Target="../media/image5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jp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8" Type="http://schemas.openxmlformats.org/officeDocument/2006/relationships/image" Target="../media/image11.png"/><Relationship Id="rId51" Type="http://schemas.openxmlformats.org/officeDocument/2006/relationships/image" Target="../media/image53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"/>
          <p:cNvPicPr preferRelativeResize="0"/>
          <p:nvPr/>
        </p:nvPicPr>
        <p:blipFill rotWithShape="1">
          <a:blip r:embed="rId3">
            <a:alphaModFix/>
          </a:blip>
          <a:srcRect l="12868" r="15759"/>
          <a:stretch/>
        </p:blipFill>
        <p:spPr>
          <a:xfrm>
            <a:off x="0" y="3850"/>
            <a:ext cx="6526251" cy="51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"/>
          <p:cNvSpPr/>
          <p:nvPr/>
        </p:nvSpPr>
        <p:spPr>
          <a:xfrm>
            <a:off x="3237200" y="7600"/>
            <a:ext cx="7366025" cy="5143500"/>
          </a:xfrm>
          <a:prstGeom prst="flowChartInputOutput">
            <a:avLst/>
          </a:prstGeom>
          <a:solidFill>
            <a:srgbClr val="ADFF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"/>
          <p:cNvSpPr txBox="1"/>
          <p:nvPr/>
        </p:nvSpPr>
        <p:spPr>
          <a:xfrm>
            <a:off x="3958700" y="3224875"/>
            <a:ext cx="5067600" cy="11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b="0" i="0" u="none" strike="noStrike" cap="none" dirty="0">
              <a:solidFill>
                <a:srgbClr val="000000"/>
              </a:solidFill>
              <a:highlight>
                <a:srgbClr val="FFFFFF"/>
              </a:highlight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500" dirty="0" smtClean="0">
                <a:highlight>
                  <a:srgbClr val="FFFFFF"/>
                </a:highlight>
                <a:latin typeface="Raleway ExtraBold"/>
                <a:ea typeface="Raleway ExtraBold"/>
                <a:cs typeface="Raleway ExtraBold"/>
                <a:sym typeface="Raleway ExtraBold"/>
              </a:rPr>
              <a:t>Club Immobilier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500" b="0" i="0" u="none" strike="noStrike" cap="none" dirty="0" smtClean="0">
                <a:solidFill>
                  <a:srgbClr val="000000"/>
                </a:solidFill>
                <a:highlight>
                  <a:srgbClr val="FFFFFF"/>
                </a:highlight>
                <a:latin typeface="Raleway ExtraBold"/>
                <a:ea typeface="Raleway ExtraBold"/>
                <a:cs typeface="Raleway ExtraBold"/>
                <a:sym typeface="Raleway ExtraBold"/>
              </a:rPr>
              <a:t>24 juin 2025</a:t>
            </a:r>
            <a:endParaRPr sz="1500" b="0" i="0" u="none" strike="noStrike" cap="none" dirty="0">
              <a:solidFill>
                <a:srgbClr val="000000"/>
              </a:solidFill>
              <a:highlight>
                <a:srgbClr val="FFFFFF"/>
              </a:highlight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highlight>
                <a:srgbClr val="FFFFFF"/>
              </a:highlight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highlight>
                <a:srgbClr val="FFFFFF"/>
              </a:highlight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54" name="Google Shape;5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9395" y="2277859"/>
            <a:ext cx="4426194" cy="602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0187" y="171101"/>
            <a:ext cx="2417923" cy="11304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/>
          <p:nvPr/>
        </p:nvSpPr>
        <p:spPr>
          <a:xfrm>
            <a:off x="9144000" y="0"/>
            <a:ext cx="1647900" cy="51435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1"/>
          <p:cNvGrpSpPr/>
          <p:nvPr/>
        </p:nvGrpSpPr>
        <p:grpSpPr>
          <a:xfrm>
            <a:off x="0" y="0"/>
            <a:ext cx="9143620" cy="499441"/>
            <a:chOff x="0" y="-17450"/>
            <a:chExt cx="12209400" cy="666900"/>
          </a:xfrm>
        </p:grpSpPr>
        <p:sp>
          <p:nvSpPr>
            <p:cNvPr id="213" name="Google Shape;213;p11"/>
            <p:cNvSpPr/>
            <p:nvPr/>
          </p:nvSpPr>
          <p:spPr>
            <a:xfrm>
              <a:off x="0" y="-17450"/>
              <a:ext cx="12209400" cy="666900"/>
            </a:xfrm>
            <a:prstGeom prst="rect">
              <a:avLst/>
            </a:prstGeom>
            <a:solidFill>
              <a:srgbClr val="ADF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endParaRPr sz="29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214" name="Google Shape;214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4649" y="137803"/>
              <a:ext cx="2616351" cy="356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5" name="Google Shape;215;p11"/>
            <p:cNvCxnSpPr/>
            <p:nvPr/>
          </p:nvCxnSpPr>
          <p:spPr>
            <a:xfrm>
              <a:off x="718825" y="649450"/>
              <a:ext cx="10821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" name="Google Shape;216;p11"/>
          <p:cNvSpPr txBox="1">
            <a:spLocks noGrp="1"/>
          </p:cNvSpPr>
          <p:nvPr>
            <p:ph type="title" idx="4294967295"/>
          </p:nvPr>
        </p:nvSpPr>
        <p:spPr>
          <a:xfrm>
            <a:off x="406950" y="652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 b="1">
                <a:latin typeface="Raleway"/>
                <a:ea typeface="Raleway"/>
                <a:cs typeface="Raleway"/>
                <a:sym typeface="Raleway"/>
              </a:rPr>
              <a:t>L’atelier d’intelligence collective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7" name="Google Shape;217;p11"/>
          <p:cNvSpPr txBox="1"/>
          <p:nvPr/>
        </p:nvSpPr>
        <p:spPr>
          <a:xfrm>
            <a:off x="5308250" y="1225400"/>
            <a:ext cx="3517800" cy="14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31 participants à l’atelier d’intelligence collective.</a:t>
            </a:r>
            <a:endParaRPr sz="1400" b="0" i="0" u="none" strike="noStrike" cap="none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Adhérents S+U :</a:t>
            </a:r>
            <a:endParaRPr sz="1400" b="0" i="0" u="none" strike="noStrike" cap="none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3716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	</a:t>
            </a:r>
            <a:endParaRPr lang="fr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371600" marR="0" lvl="0" indent="-301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Barthélémy Doat (Madelus)</a:t>
            </a:r>
            <a:endParaRPr sz="1400" b="0" i="0" u="none" strike="noStrike" cap="none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Autres participants : ICADE, ADP, Commune de Villejuif, CRESS IdF, ANRU, Région Ile-de-France, EPT GOSB.</a:t>
            </a:r>
            <a:endParaRPr sz="1400" b="0" i="0" u="none" strike="noStrike" cap="none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8" name="Google Shape;21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950" y="1720501"/>
            <a:ext cx="4580076" cy="258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8238" y="2934138"/>
            <a:ext cx="1278682" cy="420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52658" y="3463908"/>
            <a:ext cx="989831" cy="60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6259" y="2367996"/>
            <a:ext cx="748398" cy="3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83572" y="2797048"/>
            <a:ext cx="748394" cy="71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9">
            <a:alphaModFix/>
          </a:blip>
          <a:srcRect b="9494"/>
          <a:stretch/>
        </p:blipFill>
        <p:spPr>
          <a:xfrm>
            <a:off x="7680826" y="2214791"/>
            <a:ext cx="800250" cy="63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80837" y="3027187"/>
            <a:ext cx="800240" cy="256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 rotWithShape="1">
          <a:blip r:embed="rId11">
            <a:alphaModFix/>
          </a:blip>
          <a:srcRect r="75937"/>
          <a:stretch/>
        </p:blipFill>
        <p:spPr>
          <a:xfrm>
            <a:off x="5471234" y="2363149"/>
            <a:ext cx="718436" cy="41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3167a1db930_0_4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8300" y="469200"/>
            <a:ext cx="4202701" cy="42027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3167a1db930_0_459"/>
          <p:cNvSpPr/>
          <p:nvPr/>
        </p:nvSpPr>
        <p:spPr>
          <a:xfrm>
            <a:off x="-1605000" y="0"/>
            <a:ext cx="6666600" cy="5143500"/>
          </a:xfrm>
          <a:prstGeom prst="parallelogram">
            <a:avLst>
              <a:gd name="adj" fmla="val 28651"/>
            </a:avLst>
          </a:prstGeom>
          <a:solidFill>
            <a:srgbClr val="615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3167a1db930_0_459"/>
          <p:cNvSpPr txBox="1"/>
          <p:nvPr/>
        </p:nvSpPr>
        <p:spPr>
          <a:xfrm>
            <a:off x="-111800" y="1989600"/>
            <a:ext cx="44145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fr" sz="2700" b="0" i="0" u="none" strike="noStrike" cap="none" dirty="0" smtClean="0">
                <a:solidFill>
                  <a:schemeClr val="lt2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LES GRANDS ENSEIGNEMENTS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3167a1db930_0_459"/>
          <p:cNvSpPr/>
          <p:nvPr/>
        </p:nvSpPr>
        <p:spPr>
          <a:xfrm>
            <a:off x="-1805975" y="0"/>
            <a:ext cx="1806000" cy="51435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167a1db930_0_279"/>
          <p:cNvSpPr/>
          <p:nvPr/>
        </p:nvSpPr>
        <p:spPr>
          <a:xfrm>
            <a:off x="0" y="0"/>
            <a:ext cx="9143700" cy="5143500"/>
          </a:xfrm>
          <a:prstGeom prst="rect">
            <a:avLst/>
          </a:prstGeom>
          <a:solidFill>
            <a:srgbClr val="ADFF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9" name="Google Shape;279;g3167a1db930_0_279"/>
          <p:cNvSpPr txBox="1"/>
          <p:nvPr/>
        </p:nvSpPr>
        <p:spPr>
          <a:xfrm>
            <a:off x="220050" y="791913"/>
            <a:ext cx="1959300" cy="26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fr-FR" sz="15000" b="0" i="0" u="none" strike="noStrike" cap="none" dirty="0" smtClean="0">
                <a:solidFill>
                  <a:srgbClr val="E7FFBF"/>
                </a:solidFill>
                <a:latin typeface="Raleway Black"/>
                <a:ea typeface="Raleway Black"/>
                <a:cs typeface="Raleway Black"/>
                <a:sym typeface="Raleway Black"/>
              </a:rPr>
              <a:t>1</a:t>
            </a:r>
            <a:endParaRPr sz="15000" b="0" i="0" u="none" strike="noStrike" cap="none" dirty="0">
              <a:solidFill>
                <a:srgbClr val="E7FFB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280" name="Google Shape;280;g3167a1db930_0_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2872" y="264814"/>
            <a:ext cx="1394099" cy="18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3167a1db930_0_279"/>
          <p:cNvSpPr txBox="1"/>
          <p:nvPr/>
        </p:nvSpPr>
        <p:spPr>
          <a:xfrm>
            <a:off x="1176450" y="1180547"/>
            <a:ext cx="6180900" cy="1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fr" sz="2500" b="0" i="0" u="none" strike="noStrike" cap="none" dirty="0">
                <a:solidFill>
                  <a:srgbClr val="5D5BF6"/>
                </a:solidFill>
                <a:latin typeface="Raleway Black"/>
                <a:ea typeface="Raleway Black"/>
                <a:cs typeface="Raleway Black"/>
                <a:sym typeface="Raleway Black"/>
              </a:rPr>
              <a:t>Rendre </a:t>
            </a:r>
            <a:r>
              <a:rPr lang="fr" sz="2500" b="0" i="0" u="none" strike="noStrike" cap="none" dirty="0" smtClean="0">
                <a:solidFill>
                  <a:srgbClr val="5D5BF6"/>
                </a:solidFill>
                <a:latin typeface="Raleway Black"/>
                <a:ea typeface="Raleway Black"/>
                <a:cs typeface="Raleway Black"/>
                <a:sym typeface="Raleway Black"/>
              </a:rPr>
              <a:t>visible la </a:t>
            </a:r>
            <a:r>
              <a:rPr lang="fr" sz="2500" b="0" i="0" u="none" strike="noStrike" cap="none" dirty="0">
                <a:solidFill>
                  <a:srgbClr val="5D5BF6"/>
                </a:solidFill>
                <a:latin typeface="Raleway Black"/>
                <a:ea typeface="Raleway Black"/>
                <a:cs typeface="Raleway Black"/>
                <a:sym typeface="Raleway Black"/>
              </a:rPr>
              <a:t>demande immobilière des acteurs </a:t>
            </a:r>
            <a:r>
              <a:rPr lang="fr" sz="2500" b="0" i="0" u="none" strike="noStrike" cap="none" dirty="0" smtClean="0">
                <a:solidFill>
                  <a:srgbClr val="5D5BF6"/>
                </a:solidFill>
                <a:latin typeface="Raleway Black"/>
                <a:ea typeface="Raleway Black"/>
                <a:cs typeface="Raleway Black"/>
                <a:sym typeface="Raleway Black"/>
              </a:rPr>
              <a:t>de l’ESS</a:t>
            </a:r>
            <a:endParaRPr sz="2500" b="0" i="0" u="none" strike="noStrike" cap="none" dirty="0">
              <a:solidFill>
                <a:srgbClr val="5D5BF6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82" name="Google Shape;282;g3167a1db930_0_279"/>
          <p:cNvSpPr txBox="1"/>
          <p:nvPr/>
        </p:nvSpPr>
        <p:spPr>
          <a:xfrm>
            <a:off x="1176450" y="2937700"/>
            <a:ext cx="6605400" cy="18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0" i="0" u="none" strike="noStrike" cap="none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3" name="Google Shape;283;g3167a1db930_0_2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7083" y="167338"/>
            <a:ext cx="823126" cy="38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167a1db930_0_289"/>
          <p:cNvSpPr/>
          <p:nvPr/>
        </p:nvSpPr>
        <p:spPr>
          <a:xfrm>
            <a:off x="0" y="0"/>
            <a:ext cx="9143700" cy="5143500"/>
          </a:xfrm>
          <a:prstGeom prst="rect">
            <a:avLst/>
          </a:prstGeom>
          <a:solidFill>
            <a:srgbClr val="5E5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9" name="Google Shape;289;g3167a1db930_0_289"/>
          <p:cNvSpPr txBox="1"/>
          <p:nvPr/>
        </p:nvSpPr>
        <p:spPr>
          <a:xfrm>
            <a:off x="251582" y="918041"/>
            <a:ext cx="1959300" cy="26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fr-FR" sz="15000" b="0" i="0" u="none" strike="noStrike" cap="none" dirty="0" smtClean="0">
                <a:solidFill>
                  <a:srgbClr val="A4C2F4"/>
                </a:solidFill>
                <a:latin typeface="Raleway Black"/>
                <a:ea typeface="Raleway Black"/>
                <a:cs typeface="Raleway Black"/>
                <a:sym typeface="Raleway Black"/>
              </a:rPr>
              <a:t>2</a:t>
            </a:r>
            <a:endParaRPr sz="15000" b="0" i="0" u="none" strike="noStrike" cap="none" dirty="0">
              <a:solidFill>
                <a:srgbClr val="A4C2F4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290" name="Google Shape;290;g3167a1db930_0_2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2872" y="264814"/>
            <a:ext cx="1394099" cy="18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3167a1db930_0_289"/>
          <p:cNvSpPr txBox="1"/>
          <p:nvPr/>
        </p:nvSpPr>
        <p:spPr>
          <a:xfrm>
            <a:off x="1207981" y="2094159"/>
            <a:ext cx="7470936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fr" sz="2500" dirty="0" smtClean="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Proposer un panel de modalités d’occupation adapté au besoin et aux caractéristiques du territoire</a:t>
            </a:r>
            <a:endParaRPr sz="2500" b="0" i="0" u="none" strike="noStrike" cap="none" dirty="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293" name="Google Shape;293;g3167a1db930_0_2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7083" y="167338"/>
            <a:ext cx="823126" cy="38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167a1db930_0_300"/>
          <p:cNvSpPr/>
          <p:nvPr/>
        </p:nvSpPr>
        <p:spPr>
          <a:xfrm>
            <a:off x="0" y="0"/>
            <a:ext cx="9143700" cy="5143500"/>
          </a:xfrm>
          <a:prstGeom prst="rect">
            <a:avLst/>
          </a:prstGeom>
          <a:solidFill>
            <a:srgbClr val="ADFF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9" name="Google Shape;299;g3167a1db930_0_300"/>
          <p:cNvSpPr txBox="1"/>
          <p:nvPr/>
        </p:nvSpPr>
        <p:spPr>
          <a:xfrm>
            <a:off x="220050" y="791913"/>
            <a:ext cx="1959300" cy="26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fr-FR" sz="15000" b="0" i="0" u="none" strike="noStrike" cap="none" dirty="0" smtClean="0">
                <a:solidFill>
                  <a:srgbClr val="E7FFBF"/>
                </a:solidFill>
                <a:latin typeface="Raleway Black"/>
                <a:ea typeface="Raleway Black"/>
                <a:cs typeface="Raleway Black"/>
                <a:sym typeface="Raleway Black"/>
              </a:rPr>
              <a:t>3</a:t>
            </a:r>
            <a:endParaRPr sz="15000" b="0" i="0" u="none" strike="noStrike" cap="none" dirty="0">
              <a:solidFill>
                <a:srgbClr val="E7FFB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300" name="Google Shape;300;g3167a1db930_0_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2872" y="264814"/>
            <a:ext cx="1394099" cy="18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3167a1db930_0_300"/>
          <p:cNvSpPr txBox="1"/>
          <p:nvPr/>
        </p:nvSpPr>
        <p:spPr>
          <a:xfrm>
            <a:off x="1176449" y="1760438"/>
            <a:ext cx="6666895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fr" sz="2500" b="0" i="0" u="none" strike="noStrike" cap="none" dirty="0" smtClean="0">
                <a:solidFill>
                  <a:srgbClr val="5D5BF6"/>
                </a:solidFill>
                <a:latin typeface="Raleway Black"/>
                <a:ea typeface="Raleway Black"/>
                <a:cs typeface="Raleway Black"/>
                <a:sym typeface="Raleway Black"/>
              </a:rPr>
              <a:t>Renforcer les coopérations en acteurs publics et acteurs privés</a:t>
            </a:r>
            <a:endParaRPr sz="2500" b="0" i="0" u="none" strike="noStrike" cap="none" dirty="0">
              <a:solidFill>
                <a:srgbClr val="5D5BF6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02" name="Google Shape;302;g3167a1db930_0_300"/>
          <p:cNvSpPr txBox="1"/>
          <p:nvPr/>
        </p:nvSpPr>
        <p:spPr>
          <a:xfrm>
            <a:off x="1176450" y="2937700"/>
            <a:ext cx="6740400" cy="1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3" name="Google Shape;303;g3167a1db930_0_3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7083" y="167338"/>
            <a:ext cx="823126" cy="38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167a1db930_0_310"/>
          <p:cNvSpPr/>
          <p:nvPr/>
        </p:nvSpPr>
        <p:spPr>
          <a:xfrm>
            <a:off x="0" y="0"/>
            <a:ext cx="9143700" cy="5143500"/>
          </a:xfrm>
          <a:prstGeom prst="rect">
            <a:avLst/>
          </a:prstGeom>
          <a:solidFill>
            <a:srgbClr val="5E5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9" name="Google Shape;309;g3167a1db930_0_310"/>
          <p:cNvSpPr txBox="1"/>
          <p:nvPr/>
        </p:nvSpPr>
        <p:spPr>
          <a:xfrm>
            <a:off x="220050" y="791913"/>
            <a:ext cx="1959300" cy="26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fr-FR" sz="15000" b="0" i="0" u="none" strike="noStrike" cap="none" dirty="0" smtClean="0">
                <a:solidFill>
                  <a:srgbClr val="A4C2F4"/>
                </a:solidFill>
                <a:latin typeface="Raleway Black"/>
                <a:ea typeface="Raleway Black"/>
                <a:cs typeface="Raleway Black"/>
                <a:sym typeface="Raleway Black"/>
              </a:rPr>
              <a:t>4</a:t>
            </a:r>
            <a:endParaRPr sz="15000" b="0" i="0" u="none" strike="noStrike" cap="none" dirty="0">
              <a:solidFill>
                <a:srgbClr val="A4C2F4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10" name="Google Shape;310;g3167a1db930_0_310"/>
          <p:cNvSpPr txBox="1"/>
          <p:nvPr/>
        </p:nvSpPr>
        <p:spPr>
          <a:xfrm>
            <a:off x="1176450" y="1760438"/>
            <a:ext cx="728175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fr" sz="2500" b="0" i="0" u="none" strike="noStrike" cap="none" dirty="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Le choix du montage juridique doit refléter les </a:t>
            </a:r>
            <a:r>
              <a:rPr lang="fr" sz="2500" b="0" i="0" u="none" strike="noStrike" cap="none" dirty="0" smtClean="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typologies d’actifs</a:t>
            </a:r>
            <a:endParaRPr sz="2500" b="0" i="0" u="none" strike="noStrike" cap="none" dirty="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11" name="Google Shape;311;g3167a1db930_0_310"/>
          <p:cNvSpPr txBox="1"/>
          <p:nvPr/>
        </p:nvSpPr>
        <p:spPr>
          <a:xfrm>
            <a:off x="1176450" y="2937700"/>
            <a:ext cx="6001200" cy="14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 dirty="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2" name="Google Shape;312;g3167a1db930_0_3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2872" y="264814"/>
            <a:ext cx="1394099" cy="18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3167a1db930_0_3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7083" y="167338"/>
            <a:ext cx="823126" cy="38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167a1db930_0_332"/>
          <p:cNvSpPr/>
          <p:nvPr/>
        </p:nvSpPr>
        <p:spPr>
          <a:xfrm>
            <a:off x="0" y="0"/>
            <a:ext cx="9143700" cy="5143500"/>
          </a:xfrm>
          <a:prstGeom prst="rect">
            <a:avLst/>
          </a:prstGeom>
          <a:solidFill>
            <a:srgbClr val="ADFF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9" name="Google Shape;329;g3167a1db930_0_332"/>
          <p:cNvSpPr txBox="1"/>
          <p:nvPr/>
        </p:nvSpPr>
        <p:spPr>
          <a:xfrm>
            <a:off x="220050" y="791913"/>
            <a:ext cx="1959300" cy="26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fr-FR" sz="15000" b="0" i="0" u="none" strike="noStrike" cap="none" dirty="0" smtClean="0">
                <a:solidFill>
                  <a:srgbClr val="E7FFBF"/>
                </a:solidFill>
                <a:latin typeface="Raleway Black"/>
                <a:ea typeface="Raleway Black"/>
                <a:cs typeface="Raleway Black"/>
                <a:sym typeface="Raleway Black"/>
              </a:rPr>
              <a:t>5</a:t>
            </a:r>
            <a:endParaRPr sz="15000" b="0" i="0" u="none" strike="noStrike" cap="none" dirty="0">
              <a:solidFill>
                <a:srgbClr val="E7FFB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330" name="Google Shape;330;g3167a1db930_0_3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2872" y="264814"/>
            <a:ext cx="1394099" cy="18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3167a1db930_0_332"/>
          <p:cNvSpPr txBox="1"/>
          <p:nvPr/>
        </p:nvSpPr>
        <p:spPr>
          <a:xfrm>
            <a:off x="1176449" y="1760438"/>
            <a:ext cx="7234453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fr" sz="2500" dirty="0" smtClean="0">
                <a:solidFill>
                  <a:srgbClr val="5D5BF6"/>
                </a:solidFill>
                <a:latin typeface="Raleway Black"/>
                <a:ea typeface="Raleway Black"/>
                <a:cs typeface="Raleway Black"/>
                <a:sym typeface="Raleway Black"/>
              </a:rPr>
              <a:t>Intégrer l’immobilier à destination de l’ESS dans des réflexions stratégiques plus larges</a:t>
            </a:r>
            <a:endParaRPr sz="2500" b="0" i="0" u="none" strike="noStrike" cap="none" dirty="0">
              <a:solidFill>
                <a:srgbClr val="5D5BF6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32" name="Google Shape;332;g3167a1db930_0_332"/>
          <p:cNvSpPr txBox="1"/>
          <p:nvPr/>
        </p:nvSpPr>
        <p:spPr>
          <a:xfrm>
            <a:off x="1176450" y="2937700"/>
            <a:ext cx="5214300" cy="17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0" i="0" u="none" strike="noStrike" cap="none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33" name="Google Shape;333;g3167a1db930_0_3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7083" y="167338"/>
            <a:ext cx="823126" cy="38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g2c9103fbc19_0_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8300" y="469200"/>
            <a:ext cx="4202701" cy="420270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2c9103fbc19_0_79"/>
          <p:cNvSpPr/>
          <p:nvPr/>
        </p:nvSpPr>
        <p:spPr>
          <a:xfrm>
            <a:off x="-1605000" y="0"/>
            <a:ext cx="6666600" cy="5143500"/>
          </a:xfrm>
          <a:prstGeom prst="parallelogram">
            <a:avLst>
              <a:gd name="adj" fmla="val 28651"/>
            </a:avLst>
          </a:prstGeom>
          <a:solidFill>
            <a:srgbClr val="615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2c9103fbc19_0_79"/>
          <p:cNvSpPr txBox="1"/>
          <p:nvPr/>
        </p:nvSpPr>
        <p:spPr>
          <a:xfrm>
            <a:off x="154225" y="1071550"/>
            <a:ext cx="4043400" cy="14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5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Questions et échanges</a:t>
            </a:r>
            <a:endParaRPr sz="15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2700">
                <a:solidFill>
                  <a:schemeClr val="lt2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Quel futur pour l’immobilier solidaire dans le GOSB ?</a:t>
            </a:r>
            <a:endParaRPr sz="15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432" name="Google Shape;432;g2c9103fbc19_0_79"/>
          <p:cNvSpPr/>
          <p:nvPr/>
        </p:nvSpPr>
        <p:spPr>
          <a:xfrm>
            <a:off x="-1805975" y="0"/>
            <a:ext cx="1806000" cy="51435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49"/>
          <p:cNvPicPr preferRelativeResize="0"/>
          <p:nvPr/>
        </p:nvPicPr>
        <p:blipFill rotWithShape="1">
          <a:blip r:embed="rId3">
            <a:alphaModFix/>
          </a:blip>
          <a:srcRect l="12868" r="15759"/>
          <a:stretch/>
        </p:blipFill>
        <p:spPr>
          <a:xfrm>
            <a:off x="0" y="3850"/>
            <a:ext cx="6526251" cy="51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9"/>
          <p:cNvSpPr/>
          <p:nvPr/>
        </p:nvSpPr>
        <p:spPr>
          <a:xfrm>
            <a:off x="3237200" y="7600"/>
            <a:ext cx="7366025" cy="5143500"/>
          </a:xfrm>
          <a:prstGeom prst="flowChartInputOutput">
            <a:avLst/>
          </a:prstGeom>
          <a:solidFill>
            <a:srgbClr val="ADFF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9"/>
          <p:cNvSpPr txBox="1"/>
          <p:nvPr/>
        </p:nvSpPr>
        <p:spPr>
          <a:xfrm>
            <a:off x="3958700" y="3224875"/>
            <a:ext cx="5067600" cy="11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5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aleway ExtraBold"/>
                <a:ea typeface="Raleway ExtraBold"/>
                <a:cs typeface="Raleway ExtraBold"/>
                <a:sym typeface="Raleway ExtraBold"/>
              </a:rPr>
              <a:t>Merci pour votre attention</a:t>
            </a:r>
            <a:endParaRPr sz="15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440" name="Google Shape;44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9395" y="2277859"/>
            <a:ext cx="4426194" cy="602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0187" y="171101"/>
            <a:ext cx="2417923" cy="113045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9"/>
          <p:cNvSpPr/>
          <p:nvPr/>
        </p:nvSpPr>
        <p:spPr>
          <a:xfrm>
            <a:off x="9144000" y="0"/>
            <a:ext cx="1647900" cy="51435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8300" y="469200"/>
            <a:ext cx="4202701" cy="42027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3"/>
          <p:cNvSpPr/>
          <p:nvPr/>
        </p:nvSpPr>
        <p:spPr>
          <a:xfrm>
            <a:off x="-1605000" y="0"/>
            <a:ext cx="6666600" cy="5143500"/>
          </a:xfrm>
          <a:prstGeom prst="parallelogram">
            <a:avLst>
              <a:gd name="adj" fmla="val 28651"/>
            </a:avLst>
          </a:prstGeom>
          <a:solidFill>
            <a:srgbClr val="615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 txBox="1"/>
          <p:nvPr/>
        </p:nvSpPr>
        <p:spPr>
          <a:xfrm>
            <a:off x="-111800" y="1989600"/>
            <a:ext cx="47601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fr" sz="2700" b="0" i="0" u="none" strike="noStrike" cap="none">
                <a:solidFill>
                  <a:schemeClr val="lt2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CONTEXTE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-1805975" y="0"/>
            <a:ext cx="1806000" cy="51435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94" y="487088"/>
            <a:ext cx="4656410" cy="465641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5"/>
          <p:cNvSpPr txBox="1"/>
          <p:nvPr/>
        </p:nvSpPr>
        <p:spPr>
          <a:xfrm>
            <a:off x="3713871" y="2322763"/>
            <a:ext cx="5238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1" i="0" u="none" strike="noStrike" cap="none">
                <a:solidFill>
                  <a:schemeClr val="dk1"/>
                </a:solidFill>
                <a:highlight>
                  <a:srgbClr val="ADFF23"/>
                </a:highlight>
                <a:latin typeface="Raleway"/>
                <a:ea typeface="Raleway"/>
                <a:cs typeface="Raleway"/>
                <a:sym typeface="Raleway"/>
              </a:rPr>
              <a:t>Espaces économiques de la transition : </a:t>
            </a:r>
            <a:endParaRPr sz="105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chemeClr val="lt1"/>
                </a:solidFill>
                <a:highlight>
                  <a:srgbClr val="5D5BF6"/>
                </a:highlight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" sz="1425" b="0" i="1" u="none" strike="noStrike" cap="none">
                <a:solidFill>
                  <a:schemeClr val="lt1"/>
                </a:solidFill>
                <a:highlight>
                  <a:srgbClr val="5D5BF6"/>
                </a:highlight>
                <a:latin typeface="Raleway"/>
                <a:ea typeface="Raleway"/>
                <a:cs typeface="Raleway"/>
                <a:sym typeface="Raleway"/>
              </a:rPr>
              <a:t>« tout espace, terrain ou surface bâtie, économiquement accessible pour accueillir sur le long terme les activités d’intérêt écologique et sociétal : entreprises de l’ESS, associations, acteurs de la culture, du développement local et de la transition écologique.»</a:t>
            </a:r>
            <a:endParaRPr sz="1425" b="0" i="0" u="none" strike="noStrike" cap="none">
              <a:solidFill>
                <a:schemeClr val="lt1"/>
              </a:solidFill>
              <a:highlight>
                <a:srgbClr val="5D5BF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8" name="Google Shape;15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487" y="103352"/>
            <a:ext cx="1962260" cy="26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5"/>
          <p:cNvGrpSpPr/>
          <p:nvPr/>
        </p:nvGrpSpPr>
        <p:grpSpPr>
          <a:xfrm>
            <a:off x="0" y="-13088"/>
            <a:ext cx="9157050" cy="500175"/>
            <a:chOff x="0" y="-17450"/>
            <a:chExt cx="12209400" cy="666900"/>
          </a:xfrm>
        </p:grpSpPr>
        <p:sp>
          <p:nvSpPr>
            <p:cNvPr id="160" name="Google Shape;160;p5"/>
            <p:cNvSpPr/>
            <p:nvPr/>
          </p:nvSpPr>
          <p:spPr>
            <a:xfrm>
              <a:off x="0" y="-17450"/>
              <a:ext cx="12209400" cy="666900"/>
            </a:xfrm>
            <a:prstGeom prst="rect">
              <a:avLst/>
            </a:prstGeom>
            <a:solidFill>
              <a:srgbClr val="ADFF23"/>
            </a:solidFill>
            <a:ln>
              <a:noFill/>
            </a:ln>
          </p:spPr>
          <p:txBody>
            <a:bodyPr spcFirstLastPara="1" wrap="square" lIns="68550" tIns="68550" rIns="68550" bIns="685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75"/>
                <a:buFont typeface="Arial"/>
                <a:buNone/>
              </a:pPr>
              <a:endParaRPr sz="2175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161" name="Google Shape;161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4649" y="137803"/>
              <a:ext cx="2616351" cy="356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2" name="Google Shape;162;p5"/>
            <p:cNvCxnSpPr/>
            <p:nvPr/>
          </p:nvCxnSpPr>
          <p:spPr>
            <a:xfrm>
              <a:off x="718825" y="649450"/>
              <a:ext cx="10821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2b20a317bae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2394" y="2569601"/>
            <a:ext cx="808911" cy="222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b20a317bae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7717" y="1042237"/>
            <a:ext cx="622226" cy="51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b20a317bae_0_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68311" y="2953458"/>
            <a:ext cx="756508" cy="28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2b20a317bae_0_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5408" y="1101321"/>
            <a:ext cx="1194447" cy="30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b20a317bae_0_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187" y="3527479"/>
            <a:ext cx="506457" cy="38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b20a317bae_0_8"/>
          <p:cNvPicPr preferRelativeResize="0"/>
          <p:nvPr/>
        </p:nvPicPr>
        <p:blipFill rotWithShape="1">
          <a:blip r:embed="rId8">
            <a:alphaModFix/>
          </a:blip>
          <a:srcRect r="86864"/>
          <a:stretch/>
        </p:blipFill>
        <p:spPr>
          <a:xfrm>
            <a:off x="347531" y="2537976"/>
            <a:ext cx="349425" cy="30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2b20a317bae_0_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6203" y="2948644"/>
            <a:ext cx="756509" cy="24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2b20a317bae_0_8"/>
          <p:cNvPicPr preferRelativeResize="0"/>
          <p:nvPr/>
        </p:nvPicPr>
        <p:blipFill rotWithShape="1">
          <a:blip r:embed="rId10">
            <a:alphaModFix/>
          </a:blip>
          <a:srcRect r="75937"/>
          <a:stretch/>
        </p:blipFill>
        <p:spPr>
          <a:xfrm>
            <a:off x="6525416" y="3461648"/>
            <a:ext cx="726222" cy="3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2b20a317bae_0_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86753" y="2859229"/>
            <a:ext cx="579251" cy="474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2b20a317bae_0_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21461" y="2024335"/>
            <a:ext cx="978724" cy="251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2b20a317bae_0_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18474" y="3483406"/>
            <a:ext cx="1120486" cy="3572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g2b20a317bae_0_8"/>
          <p:cNvGrpSpPr/>
          <p:nvPr/>
        </p:nvGrpSpPr>
        <p:grpSpPr>
          <a:xfrm>
            <a:off x="0" y="-13087"/>
            <a:ext cx="9157050" cy="500175"/>
            <a:chOff x="0" y="-17450"/>
            <a:chExt cx="12209400" cy="666900"/>
          </a:xfrm>
        </p:grpSpPr>
        <p:sp>
          <p:nvSpPr>
            <p:cNvPr id="256" name="Google Shape;256;g2b20a317bae_0_8"/>
            <p:cNvSpPr/>
            <p:nvPr/>
          </p:nvSpPr>
          <p:spPr>
            <a:xfrm>
              <a:off x="0" y="-17450"/>
              <a:ext cx="12209400" cy="666900"/>
            </a:xfrm>
            <a:prstGeom prst="rect">
              <a:avLst/>
            </a:prstGeom>
            <a:solidFill>
              <a:srgbClr val="ADFF2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SzPts val="2900"/>
              </a:pPr>
              <a:endParaRPr sz="2175" b="1"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257" name="Google Shape;257;g2b20a317bae_0_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44649" y="137803"/>
              <a:ext cx="2616351" cy="356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8" name="Google Shape;258;g2b20a317bae_0_8"/>
            <p:cNvCxnSpPr/>
            <p:nvPr/>
          </p:nvCxnSpPr>
          <p:spPr>
            <a:xfrm>
              <a:off x="718825" y="649450"/>
              <a:ext cx="10821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59" name="Google Shape;259;g2b20a317bae_0_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610544" y="3494694"/>
            <a:ext cx="684975" cy="33467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2b20a317bae_0_8"/>
          <p:cNvSpPr txBox="1"/>
          <p:nvPr/>
        </p:nvSpPr>
        <p:spPr>
          <a:xfrm>
            <a:off x="527963" y="564300"/>
            <a:ext cx="8101125" cy="4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buSzPts val="2800"/>
            </a:pPr>
            <a:r>
              <a:rPr lang="fr-FR" sz="2100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Les membres de l’association </a:t>
            </a:r>
            <a:r>
              <a:rPr lang="fr-FR" sz="1575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(personnes morales, mars 2025)</a:t>
            </a:r>
            <a:endParaRPr sz="210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261" name="Google Shape;261;g2b20a317bae_0_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052439" y="2501614"/>
            <a:ext cx="940619" cy="308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2b20a317bae_0_8"/>
          <p:cNvPicPr preferRelativeResize="0"/>
          <p:nvPr/>
        </p:nvPicPr>
        <p:blipFill rotWithShape="1">
          <a:blip r:embed="rId17">
            <a:alphaModFix/>
          </a:blip>
          <a:srcRect l="18312" t="27958" r="17879" b="28285"/>
          <a:stretch/>
        </p:blipFill>
        <p:spPr>
          <a:xfrm>
            <a:off x="5443600" y="2986926"/>
            <a:ext cx="684965" cy="288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b20a317bae_0_8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286413" y="3009559"/>
            <a:ext cx="940613" cy="33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2b20a317bae_0_8"/>
          <p:cNvPicPr preferRelativeResize="0"/>
          <p:nvPr/>
        </p:nvPicPr>
        <p:blipFill rotWithShape="1">
          <a:blip r:embed="rId19">
            <a:alphaModFix/>
          </a:blip>
          <a:srcRect t="29932" b="28356"/>
          <a:stretch/>
        </p:blipFill>
        <p:spPr>
          <a:xfrm>
            <a:off x="5892089" y="1958134"/>
            <a:ext cx="978724" cy="33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b20a317bae_0_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509702" y="2469936"/>
            <a:ext cx="506458" cy="415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2b20a317bae_0_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122914" y="1897439"/>
            <a:ext cx="579255" cy="456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2b20a317bae_0_8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851560" y="3489904"/>
            <a:ext cx="540636" cy="45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2b20a317bae_0_8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805610" y="2202022"/>
            <a:ext cx="579264" cy="48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2b20a317bae_0_8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211870" y="3470247"/>
            <a:ext cx="506456" cy="383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2b20a317bae_0_8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571656" y="1878849"/>
            <a:ext cx="506448" cy="521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2b20a317bae_0_8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129847" y="2435149"/>
            <a:ext cx="808903" cy="42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b20a317bae_0_8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4986016" y="1907664"/>
            <a:ext cx="622217" cy="43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2b20a317bae_0_8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4122910" y="2983432"/>
            <a:ext cx="1120494" cy="22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b20a317bae_0_8"/>
          <p:cNvPicPr preferRelativeResize="0"/>
          <p:nvPr/>
        </p:nvPicPr>
        <p:blipFill rotWithShape="1">
          <a:blip r:embed="rId29">
            <a:alphaModFix/>
          </a:blip>
          <a:srcRect l="14316" b="16140"/>
          <a:stretch/>
        </p:blipFill>
        <p:spPr>
          <a:xfrm>
            <a:off x="7535455" y="1975776"/>
            <a:ext cx="622215" cy="55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b20a317bae_0_8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498584" y="3521712"/>
            <a:ext cx="978731" cy="3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2b20a317bae_0_8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2428753" y="3334228"/>
            <a:ext cx="756504" cy="62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2b20a317bae_0_8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5892087" y="2519967"/>
            <a:ext cx="579263" cy="341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2b20a317bae_0_8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3454678" y="1123103"/>
            <a:ext cx="1719386" cy="34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2b20a317bae_0_8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6805615" y="1593959"/>
            <a:ext cx="1207653" cy="36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2b20a317bae_0_8"/>
          <p:cNvPicPr preferRelativeResize="0"/>
          <p:nvPr/>
        </p:nvPicPr>
        <p:blipFill rotWithShape="1">
          <a:blip r:embed="rId35">
            <a:alphaModFix/>
          </a:blip>
          <a:srcRect t="34767" b="30991"/>
          <a:stretch/>
        </p:blipFill>
        <p:spPr>
          <a:xfrm>
            <a:off x="2743528" y="1975777"/>
            <a:ext cx="1118201" cy="34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2b20a317bae_0_8"/>
          <p:cNvPicPr preferRelativeResize="0"/>
          <p:nvPr/>
        </p:nvPicPr>
        <p:blipFill rotWithShape="1">
          <a:blip r:embed="rId36">
            <a:alphaModFix/>
          </a:blip>
          <a:srcRect t="27072" b="28159"/>
          <a:stretch/>
        </p:blipFill>
        <p:spPr>
          <a:xfrm>
            <a:off x="424528" y="3031899"/>
            <a:ext cx="684965" cy="27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2b20a317bae_0_8"/>
          <p:cNvPicPr preferRelativeResize="0"/>
          <p:nvPr/>
        </p:nvPicPr>
        <p:blipFill rotWithShape="1">
          <a:blip r:embed="rId37">
            <a:alphaModFix/>
          </a:blip>
          <a:srcRect t="28685" b="26492"/>
          <a:stretch/>
        </p:blipFill>
        <p:spPr>
          <a:xfrm>
            <a:off x="1309691" y="2918862"/>
            <a:ext cx="876864" cy="35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b20a317bae_0_8"/>
          <p:cNvPicPr preferRelativeResize="0"/>
          <p:nvPr/>
        </p:nvPicPr>
        <p:blipFill rotWithShape="1">
          <a:blip r:embed="rId38">
            <a:alphaModFix/>
          </a:blip>
          <a:srcRect b="9494"/>
          <a:stretch/>
        </p:blipFill>
        <p:spPr>
          <a:xfrm>
            <a:off x="810645" y="2508085"/>
            <a:ext cx="540641" cy="3703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" name="Google Shape;284;g2b20a317bae_0_8"/>
          <p:cNvGrpSpPr/>
          <p:nvPr/>
        </p:nvGrpSpPr>
        <p:grpSpPr>
          <a:xfrm>
            <a:off x="777177" y="1493362"/>
            <a:ext cx="5491277" cy="416454"/>
            <a:chOff x="609101" y="6042075"/>
            <a:chExt cx="9355612" cy="779658"/>
          </a:xfrm>
        </p:grpSpPr>
        <p:pic>
          <p:nvPicPr>
            <p:cNvPr id="285" name="Google Shape;285;g2b20a317bae_0_8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6404332" y="6141378"/>
              <a:ext cx="1838573" cy="445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g2b20a317bae_0_8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1923569" y="6053763"/>
              <a:ext cx="1828750" cy="594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g2b20a317bae_0_8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609101" y="6042075"/>
              <a:ext cx="1060025" cy="624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g2b20a317bae_0_8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3869771" y="6103558"/>
              <a:ext cx="2143126" cy="718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g2b20a317bae_0_8"/>
            <p:cNvPicPr preferRelativeResize="0"/>
            <p:nvPr/>
          </p:nvPicPr>
          <p:blipFill rotWithShape="1">
            <a:blip r:embed="rId43">
              <a:alphaModFix/>
            </a:blip>
            <a:srcRect l="10346" r="11502"/>
            <a:stretch/>
          </p:blipFill>
          <p:spPr>
            <a:xfrm>
              <a:off x="8497348" y="6110488"/>
              <a:ext cx="1467365" cy="6522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0" name="Google Shape;290;g2b20a317bae_0_8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6330263" y="1115026"/>
            <a:ext cx="808920" cy="458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2b20a317bae_0_8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4033500" y="2424444"/>
            <a:ext cx="622216" cy="41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2b20a317bae_0_8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7384870" y="3344153"/>
            <a:ext cx="617940" cy="4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b20a317bae_0_8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5491045" y="1123114"/>
            <a:ext cx="795371" cy="37678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294" name="Google Shape;294;g2b20a317bae_0_8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7111619" y="1178108"/>
            <a:ext cx="978740" cy="33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2b20a317bae_0_8" title="Fiteco.png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4670330" y="4223936"/>
            <a:ext cx="978722" cy="31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2b20a317bae_0_8" title="Ibicity.png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6068795" y="4192213"/>
            <a:ext cx="876858" cy="38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2b20a317bae_0_8" title="Hyper voisins.png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7440618" y="4135156"/>
            <a:ext cx="506458" cy="49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2b20a317bae_0_8" title="logo-liveo-1500x844.png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2603848" y="4234746"/>
            <a:ext cx="622215" cy="34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2b20a317bae_0_8" title="logo-studio_degel-NOIR_WEB-sans-marge.png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571664" y="3941512"/>
            <a:ext cx="1194442" cy="22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2b20a317bae_0_8" title="Capture d’écran 2025-03-20 à 16.51.18.png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3773478" y="4234752"/>
            <a:ext cx="349420" cy="340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2b20a317bae_0_8" title="Capture d’écran 2025-03-20 à 16.51.27.png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696376" y="4414878"/>
            <a:ext cx="622215" cy="252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863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g3237112e7c2_0_0"/>
          <p:cNvGrpSpPr/>
          <p:nvPr/>
        </p:nvGrpSpPr>
        <p:grpSpPr>
          <a:xfrm>
            <a:off x="0" y="0"/>
            <a:ext cx="9143620" cy="499441"/>
            <a:chOff x="0" y="-17450"/>
            <a:chExt cx="12209400" cy="666900"/>
          </a:xfrm>
        </p:grpSpPr>
        <p:sp>
          <p:nvSpPr>
            <p:cNvPr id="79" name="Google Shape;79;g3237112e7c2_0_0"/>
            <p:cNvSpPr/>
            <p:nvPr/>
          </p:nvSpPr>
          <p:spPr>
            <a:xfrm>
              <a:off x="0" y="-17450"/>
              <a:ext cx="12209400" cy="666900"/>
            </a:xfrm>
            <a:prstGeom prst="rect">
              <a:avLst/>
            </a:prstGeom>
            <a:solidFill>
              <a:srgbClr val="ADF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endParaRPr sz="29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80" name="Google Shape;80;g3237112e7c2_0_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4649" y="137803"/>
              <a:ext cx="2616351" cy="356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1" name="Google Shape;81;g3237112e7c2_0_0"/>
            <p:cNvCxnSpPr/>
            <p:nvPr/>
          </p:nvCxnSpPr>
          <p:spPr>
            <a:xfrm>
              <a:off x="718825" y="649450"/>
              <a:ext cx="10821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2" name="Google Shape;82;g3237112e7c2_0_0"/>
          <p:cNvSpPr txBox="1">
            <a:spLocks noGrp="1"/>
          </p:cNvSpPr>
          <p:nvPr>
            <p:ph type="title" idx="4294967295"/>
          </p:nvPr>
        </p:nvSpPr>
        <p:spPr>
          <a:xfrm>
            <a:off x="406950" y="652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 b="1">
                <a:latin typeface="Raleway"/>
                <a:ea typeface="Raleway"/>
                <a:cs typeface="Raleway"/>
                <a:sym typeface="Raleway"/>
              </a:rPr>
              <a:t>ESS, de quoi parle-t-on ?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3" name="Google Shape;83;g3237112e7c2_0_0"/>
          <p:cNvSpPr/>
          <p:nvPr/>
        </p:nvSpPr>
        <p:spPr>
          <a:xfrm>
            <a:off x="514004" y="1834292"/>
            <a:ext cx="8630100" cy="2068800"/>
          </a:xfrm>
          <a:prstGeom prst="rect">
            <a:avLst/>
          </a:prstGeom>
          <a:solidFill>
            <a:srgbClr val="ADFF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4" name="Google Shape;84;g3237112e7c2_0_0"/>
          <p:cNvSpPr txBox="1"/>
          <p:nvPr/>
        </p:nvSpPr>
        <p:spPr>
          <a:xfrm>
            <a:off x="3338881" y="1165877"/>
            <a:ext cx="53034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4545"/>
              <a:buFont typeface="Arial"/>
              <a:buNone/>
            </a:pPr>
            <a:r>
              <a:rPr lang="fr" sz="11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 ensemble de structures qui cherchent à concilier inclusion sociale, impact environnemental, performance économique et gouvernance démocratique, avec pour ambition de créer des emplois locaux accessibles aux habitants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75000"/>
              <a:buFont typeface="Arial"/>
              <a:buNone/>
            </a:pPr>
            <a:endParaRPr sz="1600" b="0" i="0" u="none" strike="noStrike" cap="none">
              <a:solidFill>
                <a:srgbClr val="63395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5" name="Google Shape;85;g3237112e7c2_0_0"/>
          <p:cNvSpPr/>
          <p:nvPr/>
        </p:nvSpPr>
        <p:spPr>
          <a:xfrm>
            <a:off x="3411415" y="2184092"/>
            <a:ext cx="3108900" cy="588600"/>
          </a:xfrm>
          <a:prstGeom prst="rect">
            <a:avLst/>
          </a:prstGeom>
          <a:solidFill>
            <a:srgbClr val="615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Objectifs d’utilité sociale : cohésion sociale, transition écologique, citoyenneté et émancipation.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3237112e7c2_0_0"/>
          <p:cNvSpPr/>
          <p:nvPr/>
        </p:nvSpPr>
        <p:spPr>
          <a:xfrm>
            <a:off x="3411440" y="2823439"/>
            <a:ext cx="3108900" cy="339600"/>
          </a:xfrm>
          <a:prstGeom prst="rect">
            <a:avLst/>
          </a:prstGeom>
          <a:solidFill>
            <a:srgbClr val="615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Gouvernance participative et démocratique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g3237112e7c2_0_0"/>
          <p:cNvSpPr/>
          <p:nvPr/>
        </p:nvSpPr>
        <p:spPr>
          <a:xfrm>
            <a:off x="3411425" y="3213876"/>
            <a:ext cx="3108900" cy="538500"/>
          </a:xfrm>
          <a:prstGeom prst="rect">
            <a:avLst/>
          </a:prstGeom>
          <a:solidFill>
            <a:srgbClr val="615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Réinvestissement des bénéfices pour le développement durable de l’activité (lucrativité limitée)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3237112e7c2_0_0"/>
          <p:cNvSpPr txBox="1"/>
          <p:nvPr/>
        </p:nvSpPr>
        <p:spPr>
          <a:xfrm>
            <a:off x="3411415" y="1835097"/>
            <a:ext cx="53034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fr" sz="1100" b="1" i="0" u="none" strike="noStrike" cap="none">
                <a:solidFill>
                  <a:srgbClr val="615FFF"/>
                </a:solidFill>
                <a:latin typeface="Raleway"/>
                <a:ea typeface="Raleway"/>
                <a:cs typeface="Raleway"/>
                <a:sym typeface="Raleway"/>
              </a:rPr>
              <a:t>3 critères 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g3237112e7c2_0_0"/>
          <p:cNvSpPr txBox="1"/>
          <p:nvPr/>
        </p:nvSpPr>
        <p:spPr>
          <a:xfrm>
            <a:off x="6695489" y="1834291"/>
            <a:ext cx="530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fr" sz="1100" b="1" i="0" u="none" strike="noStrike" cap="none">
                <a:solidFill>
                  <a:srgbClr val="615FFF"/>
                </a:solidFill>
                <a:latin typeface="Raleway"/>
                <a:ea typeface="Raleway"/>
                <a:cs typeface="Raleway"/>
                <a:sym typeface="Raleway"/>
              </a:rPr>
              <a:t>Formes juridiques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g3237112e7c2_0_0"/>
          <p:cNvSpPr/>
          <p:nvPr/>
        </p:nvSpPr>
        <p:spPr>
          <a:xfrm>
            <a:off x="6739883" y="2195724"/>
            <a:ext cx="2047500" cy="244500"/>
          </a:xfrm>
          <a:prstGeom prst="rect">
            <a:avLst/>
          </a:prstGeom>
          <a:noFill/>
          <a:ln w="25400" cap="flat" cmpd="sng">
            <a:solidFill>
              <a:srgbClr val="615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rgbClr val="615FFF"/>
                </a:solidFill>
                <a:latin typeface="Raleway"/>
                <a:ea typeface="Raleway"/>
                <a:cs typeface="Raleway"/>
                <a:sym typeface="Raleway"/>
              </a:rPr>
              <a:t>Associations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g3237112e7c2_0_0"/>
          <p:cNvSpPr/>
          <p:nvPr/>
        </p:nvSpPr>
        <p:spPr>
          <a:xfrm>
            <a:off x="6739886" y="2522985"/>
            <a:ext cx="2047500" cy="244500"/>
          </a:xfrm>
          <a:prstGeom prst="rect">
            <a:avLst/>
          </a:prstGeom>
          <a:noFill/>
          <a:ln w="25400" cap="flat" cmpd="sng">
            <a:solidFill>
              <a:srgbClr val="615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rgbClr val="615FFF"/>
                </a:solidFill>
                <a:latin typeface="Raleway"/>
                <a:ea typeface="Raleway"/>
                <a:cs typeface="Raleway"/>
                <a:sym typeface="Raleway"/>
              </a:rPr>
              <a:t>Coopératives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g3237112e7c2_0_0"/>
          <p:cNvSpPr/>
          <p:nvPr/>
        </p:nvSpPr>
        <p:spPr>
          <a:xfrm>
            <a:off x="6739886" y="2850246"/>
            <a:ext cx="2047500" cy="244500"/>
          </a:xfrm>
          <a:prstGeom prst="rect">
            <a:avLst/>
          </a:prstGeom>
          <a:noFill/>
          <a:ln w="25400" cap="flat" cmpd="sng">
            <a:solidFill>
              <a:srgbClr val="615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rgbClr val="615FFF"/>
                </a:solidFill>
                <a:latin typeface="Raleway"/>
                <a:ea typeface="Raleway"/>
                <a:cs typeface="Raleway"/>
                <a:sym typeface="Raleway"/>
              </a:rPr>
              <a:t>Mutuelles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g3237112e7c2_0_0"/>
          <p:cNvSpPr/>
          <p:nvPr/>
        </p:nvSpPr>
        <p:spPr>
          <a:xfrm>
            <a:off x="6739885" y="3177507"/>
            <a:ext cx="2047500" cy="244500"/>
          </a:xfrm>
          <a:prstGeom prst="rect">
            <a:avLst/>
          </a:prstGeom>
          <a:noFill/>
          <a:ln w="25400" cap="flat" cmpd="sng">
            <a:solidFill>
              <a:srgbClr val="615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rgbClr val="615FFF"/>
                </a:solidFill>
                <a:latin typeface="Raleway"/>
                <a:ea typeface="Raleway"/>
                <a:cs typeface="Raleway"/>
                <a:sym typeface="Raleway"/>
              </a:rPr>
              <a:t>Fondations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3237112e7c2_0_0"/>
          <p:cNvSpPr/>
          <p:nvPr/>
        </p:nvSpPr>
        <p:spPr>
          <a:xfrm>
            <a:off x="6739884" y="3504770"/>
            <a:ext cx="2047500" cy="244500"/>
          </a:xfrm>
          <a:prstGeom prst="rect">
            <a:avLst/>
          </a:prstGeom>
          <a:noFill/>
          <a:ln w="25400" cap="flat" cmpd="sng">
            <a:solidFill>
              <a:srgbClr val="615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rgbClr val="615FFF"/>
                </a:solidFill>
                <a:latin typeface="Raleway"/>
                <a:ea typeface="Raleway"/>
                <a:cs typeface="Raleway"/>
                <a:sym typeface="Raleway"/>
              </a:rPr>
              <a:t>Entreprises sociales (ESUS)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3237112e7c2_0_0"/>
          <p:cNvSpPr txBox="1"/>
          <p:nvPr/>
        </p:nvSpPr>
        <p:spPr>
          <a:xfrm>
            <a:off x="3338881" y="3991057"/>
            <a:ext cx="5303400" cy="9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fr" sz="11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Les acteurs ESS sont également caractérisés par 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lang="fr" sz="11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 fort </a:t>
            </a:r>
            <a:r>
              <a:rPr lang="fr" sz="11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ancrage territorial </a:t>
            </a:r>
            <a:r>
              <a:rPr lang="fr" sz="11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et la création d’emplois non-délocalisables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lang="fr" sz="11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Des </a:t>
            </a:r>
            <a:r>
              <a:rPr lang="fr" sz="11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modèles économiques hybrides</a:t>
            </a:r>
            <a:r>
              <a:rPr lang="fr" sz="11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qui nécessite parfois de viabilité ou d’accompagnement dans l’accès au foncier et à l’immobilier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lang="fr" sz="11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Une proximité aux </a:t>
            </a:r>
            <a:r>
              <a:rPr lang="fr" sz="11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besoins du territoire </a:t>
            </a:r>
            <a:r>
              <a:rPr lang="fr" sz="11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où ils sont implantés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3237112e7c2_0_0"/>
          <p:cNvSpPr txBox="1"/>
          <p:nvPr/>
        </p:nvSpPr>
        <p:spPr>
          <a:xfrm>
            <a:off x="687121" y="1960995"/>
            <a:ext cx="22953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fr" sz="11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L’ESS selon la loi</a:t>
            </a:r>
            <a:endParaRPr sz="1600" b="1" i="0" u="none" strike="noStrike" cap="none">
              <a:solidFill>
                <a:srgbClr val="63395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3237112e7c2_0_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0001" y="812975"/>
            <a:ext cx="6038948" cy="420190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237112e7c2_0_61"/>
          <p:cNvSpPr/>
          <p:nvPr/>
        </p:nvSpPr>
        <p:spPr>
          <a:xfrm>
            <a:off x="495399" y="739650"/>
            <a:ext cx="7955700" cy="500100"/>
          </a:xfrm>
          <a:prstGeom prst="rect">
            <a:avLst/>
          </a:prstGeom>
          <a:solidFill>
            <a:srgbClr val="ADFF23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52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L’ESS sur le territoire, les filières, les tendances et les enjeux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i="1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Territoire et filières</a:t>
            </a:r>
            <a:endParaRPr sz="1400" b="0" i="1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3237112e7c2_0_61"/>
          <p:cNvSpPr/>
          <p:nvPr/>
        </p:nvSpPr>
        <p:spPr>
          <a:xfrm>
            <a:off x="7905988" y="82094"/>
            <a:ext cx="314100" cy="314400"/>
          </a:xfrm>
          <a:prstGeom prst="mathPlus">
            <a:avLst>
              <a:gd name="adj1" fmla="val 23520"/>
            </a:avLst>
          </a:prstGeom>
          <a:solidFill>
            <a:srgbClr val="ADFF2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" name="Google Shape;119;g3237112e7c2_0_61"/>
          <p:cNvGrpSpPr/>
          <p:nvPr/>
        </p:nvGrpSpPr>
        <p:grpSpPr>
          <a:xfrm>
            <a:off x="0" y="-13087"/>
            <a:ext cx="9157050" cy="500175"/>
            <a:chOff x="0" y="-17450"/>
            <a:chExt cx="12209400" cy="666900"/>
          </a:xfrm>
        </p:grpSpPr>
        <p:sp>
          <p:nvSpPr>
            <p:cNvPr id="120" name="Google Shape;120;g3237112e7c2_0_61"/>
            <p:cNvSpPr/>
            <p:nvPr/>
          </p:nvSpPr>
          <p:spPr>
            <a:xfrm>
              <a:off x="0" y="-17450"/>
              <a:ext cx="12209400" cy="666900"/>
            </a:xfrm>
            <a:prstGeom prst="rect">
              <a:avLst/>
            </a:prstGeom>
            <a:solidFill>
              <a:srgbClr val="ADFF23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endParaRPr sz="22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121" name="Google Shape;121;g3237112e7c2_0_6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4649" y="137803"/>
              <a:ext cx="2616351" cy="356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2" name="Google Shape;122;g3237112e7c2_0_61"/>
            <p:cNvCxnSpPr/>
            <p:nvPr/>
          </p:nvCxnSpPr>
          <p:spPr>
            <a:xfrm>
              <a:off x="718825" y="649450"/>
              <a:ext cx="10821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23" name="Google Shape;123;g3237112e7c2_0_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70100" y="812975"/>
            <a:ext cx="6038948" cy="420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237112e7c2_0_61"/>
          <p:cNvSpPr txBox="1"/>
          <p:nvPr/>
        </p:nvSpPr>
        <p:spPr>
          <a:xfrm>
            <a:off x="3683100" y="1985800"/>
            <a:ext cx="2011200" cy="28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← </a:t>
            </a:r>
            <a:endParaRPr sz="14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Une </a:t>
            </a:r>
            <a:r>
              <a:rPr lang="fr" sz="14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part de l’emploi </a:t>
            </a:r>
            <a:r>
              <a:rPr lang="fr"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à géométrie variable</a:t>
            </a:r>
            <a:endParaRPr sz="14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Une concentration des </a:t>
            </a:r>
            <a:r>
              <a:rPr lang="fr" sz="14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établissements en nombre absolu</a:t>
            </a:r>
            <a:r>
              <a:rPr lang="fr"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dans les communes du nord-est</a:t>
            </a:r>
            <a:endParaRPr sz="14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→</a:t>
            </a:r>
            <a:endParaRPr sz="14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237112e7c2_0_22"/>
          <p:cNvSpPr/>
          <p:nvPr/>
        </p:nvSpPr>
        <p:spPr>
          <a:xfrm>
            <a:off x="7461707" y="1065331"/>
            <a:ext cx="1091100" cy="78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" name="Google Shape;130;g3237112e7c2_0_22"/>
          <p:cNvGrpSpPr/>
          <p:nvPr/>
        </p:nvGrpSpPr>
        <p:grpSpPr>
          <a:xfrm>
            <a:off x="0" y="0"/>
            <a:ext cx="9143620" cy="499441"/>
            <a:chOff x="0" y="-17450"/>
            <a:chExt cx="12209400" cy="666900"/>
          </a:xfrm>
        </p:grpSpPr>
        <p:sp>
          <p:nvSpPr>
            <p:cNvPr id="131" name="Google Shape;131;g3237112e7c2_0_22"/>
            <p:cNvSpPr/>
            <p:nvPr/>
          </p:nvSpPr>
          <p:spPr>
            <a:xfrm>
              <a:off x="0" y="-17450"/>
              <a:ext cx="12209400" cy="666900"/>
            </a:xfrm>
            <a:prstGeom prst="rect">
              <a:avLst/>
            </a:prstGeom>
            <a:solidFill>
              <a:srgbClr val="ADF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endParaRPr sz="29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132" name="Google Shape;132;g3237112e7c2_0_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4649" y="137803"/>
              <a:ext cx="2616351" cy="356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3" name="Google Shape;133;g3237112e7c2_0_22"/>
            <p:cNvCxnSpPr/>
            <p:nvPr/>
          </p:nvCxnSpPr>
          <p:spPr>
            <a:xfrm>
              <a:off x="718825" y="649450"/>
              <a:ext cx="10821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34" name="Google Shape;134;g3237112e7c2_0_22"/>
          <p:cNvSpPr txBox="1">
            <a:spLocks noGrp="1"/>
          </p:cNvSpPr>
          <p:nvPr>
            <p:ph type="title" idx="4294967295"/>
          </p:nvPr>
        </p:nvSpPr>
        <p:spPr>
          <a:xfrm>
            <a:off x="621262" y="608052"/>
            <a:ext cx="8002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" sz="2000" b="1">
                <a:latin typeface="Raleway"/>
                <a:ea typeface="Raleway"/>
                <a:cs typeface="Raleway"/>
                <a:sym typeface="Raleway"/>
              </a:rPr>
              <a:t>Modalités d’occupations et contrats à destination de l’ESS</a:t>
            </a:r>
            <a:endParaRPr sz="2400"/>
          </a:p>
        </p:txBody>
      </p:sp>
      <p:sp>
        <p:nvSpPr>
          <p:cNvPr id="135" name="Google Shape;135;g3237112e7c2_0_22"/>
          <p:cNvSpPr/>
          <p:nvPr/>
        </p:nvSpPr>
        <p:spPr>
          <a:xfrm>
            <a:off x="538328" y="3000301"/>
            <a:ext cx="8014500" cy="797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615FFF"/>
              </a:gs>
              <a:gs pos="50000">
                <a:srgbClr val="A8C7FA"/>
              </a:gs>
              <a:gs pos="54000">
                <a:srgbClr val="A8C7FA"/>
              </a:gs>
              <a:gs pos="100000">
                <a:srgbClr val="ADFF2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3237112e7c2_0_22"/>
          <p:cNvSpPr/>
          <p:nvPr/>
        </p:nvSpPr>
        <p:spPr>
          <a:xfrm>
            <a:off x="538328" y="2003629"/>
            <a:ext cx="1791300" cy="329100"/>
          </a:xfrm>
          <a:prstGeom prst="rect">
            <a:avLst/>
          </a:prstGeom>
          <a:noFill/>
          <a:ln w="25400" cap="flat" cmpd="sng">
            <a:solidFill>
              <a:srgbClr val="0C5A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 b="0" i="0" u="none" strike="noStrike" cap="none">
                <a:solidFill>
                  <a:srgbClr val="0C5ADB"/>
                </a:solidFill>
                <a:latin typeface="Raleway"/>
                <a:ea typeface="Raleway"/>
                <a:cs typeface="Raleway"/>
                <a:sym typeface="Raleway"/>
              </a:rPr>
              <a:t>Convention /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 b="0" i="0" u="none" strike="noStrike" cap="none">
                <a:solidFill>
                  <a:srgbClr val="0C5ADB"/>
                </a:solidFill>
                <a:latin typeface="Raleway"/>
                <a:ea typeface="Raleway"/>
                <a:cs typeface="Raleway"/>
                <a:sym typeface="Raleway"/>
              </a:rPr>
              <a:t>mise à disposition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3237112e7c2_0_22"/>
          <p:cNvSpPr/>
          <p:nvPr/>
        </p:nvSpPr>
        <p:spPr>
          <a:xfrm>
            <a:off x="538327" y="2400269"/>
            <a:ext cx="3046800" cy="329100"/>
          </a:xfrm>
          <a:prstGeom prst="rect">
            <a:avLst/>
          </a:prstGeom>
          <a:solidFill>
            <a:srgbClr val="D8E6FC"/>
          </a:solidFill>
          <a:ln w="25400" cap="flat" cmpd="sng">
            <a:solidFill>
              <a:srgbClr val="0C5A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 b="0" i="0" u="none" strike="noStrike" cap="none">
                <a:solidFill>
                  <a:srgbClr val="0C5ADB"/>
                </a:solidFill>
                <a:latin typeface="Raleway"/>
                <a:ea typeface="Raleway"/>
                <a:cs typeface="Raleway"/>
                <a:sym typeface="Raleway"/>
              </a:rPr>
              <a:t>Convention d’occupation temporaire /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 b="0" i="0" u="none" strike="noStrike" cap="none">
                <a:solidFill>
                  <a:srgbClr val="0C5ADB"/>
                </a:solidFill>
                <a:latin typeface="Raleway"/>
                <a:ea typeface="Raleway"/>
                <a:cs typeface="Raleway"/>
                <a:sym typeface="Raleway"/>
              </a:rPr>
              <a:t>Baux précaires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3237112e7c2_0_22"/>
          <p:cNvSpPr/>
          <p:nvPr/>
        </p:nvSpPr>
        <p:spPr>
          <a:xfrm>
            <a:off x="538327" y="2796909"/>
            <a:ext cx="5397900" cy="329100"/>
          </a:xfrm>
          <a:prstGeom prst="rect">
            <a:avLst/>
          </a:prstGeom>
          <a:solidFill>
            <a:srgbClr val="D8E6FC"/>
          </a:solidFill>
          <a:ln w="25400" cap="flat" cmpd="sng">
            <a:solidFill>
              <a:srgbClr val="0C5A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 b="0" i="0" u="none" strike="noStrike" cap="none">
                <a:solidFill>
                  <a:srgbClr val="0C5ADB"/>
                </a:solidFill>
                <a:latin typeface="Raleway"/>
                <a:ea typeface="Raleway"/>
                <a:cs typeface="Raleway"/>
                <a:sym typeface="Raleway"/>
              </a:rPr>
              <a:t>Bail Commercial d’Utilité Sociale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3237112e7c2_0_22"/>
          <p:cNvSpPr/>
          <p:nvPr/>
        </p:nvSpPr>
        <p:spPr>
          <a:xfrm>
            <a:off x="2061678" y="1606989"/>
            <a:ext cx="4462500" cy="329100"/>
          </a:xfrm>
          <a:prstGeom prst="rect">
            <a:avLst/>
          </a:prstGeom>
          <a:solidFill>
            <a:srgbClr val="D8E6FC"/>
          </a:solidFill>
          <a:ln w="25400" cap="flat" cmpd="sng">
            <a:solidFill>
              <a:srgbClr val="0C5A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 b="0" i="0" u="none" strike="noStrike" cap="none">
                <a:solidFill>
                  <a:srgbClr val="0C5ADB"/>
                </a:solidFill>
                <a:latin typeface="Raleway"/>
                <a:ea typeface="Raleway"/>
                <a:cs typeface="Raleway"/>
                <a:sym typeface="Raleway"/>
              </a:rPr>
              <a:t>Bail Emphytéotique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3237112e7c2_0_22"/>
          <p:cNvSpPr/>
          <p:nvPr/>
        </p:nvSpPr>
        <p:spPr>
          <a:xfrm>
            <a:off x="4590364" y="2003629"/>
            <a:ext cx="3980700" cy="329100"/>
          </a:xfrm>
          <a:prstGeom prst="rect">
            <a:avLst/>
          </a:prstGeom>
          <a:solidFill>
            <a:srgbClr val="D8E6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 b="0" i="0" u="none" strike="noStrike" cap="none">
                <a:solidFill>
                  <a:srgbClr val="0C5ADB"/>
                </a:solidFill>
                <a:latin typeface="Raleway"/>
                <a:ea typeface="Raleway"/>
                <a:cs typeface="Raleway"/>
                <a:sym typeface="Raleway"/>
              </a:rPr>
              <a:t>Bail commercial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3237112e7c2_0_22"/>
          <p:cNvSpPr/>
          <p:nvPr/>
        </p:nvSpPr>
        <p:spPr>
          <a:xfrm>
            <a:off x="7531200" y="1490688"/>
            <a:ext cx="968700" cy="286800"/>
          </a:xfrm>
          <a:prstGeom prst="rect">
            <a:avLst/>
          </a:prstGeom>
          <a:noFill/>
          <a:ln w="25400" cap="flat" cmpd="sng">
            <a:solidFill>
              <a:srgbClr val="0C5A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" sz="900" b="0" i="0" u="none" strike="noStrike" cap="none">
                <a:solidFill>
                  <a:srgbClr val="0C5ADB"/>
                </a:solidFill>
                <a:latin typeface="Raleway"/>
                <a:ea typeface="Raleway"/>
                <a:cs typeface="Raleway"/>
                <a:sym typeface="Raleway"/>
              </a:rPr>
              <a:t>Foncier public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3237112e7c2_0_22"/>
          <p:cNvSpPr/>
          <p:nvPr/>
        </p:nvSpPr>
        <p:spPr>
          <a:xfrm>
            <a:off x="7531200" y="1133249"/>
            <a:ext cx="968700" cy="286800"/>
          </a:xfrm>
          <a:prstGeom prst="rect">
            <a:avLst/>
          </a:prstGeom>
          <a:solidFill>
            <a:srgbClr val="D8E6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" sz="900" b="0" i="0" u="none" strike="noStrike" cap="none">
                <a:solidFill>
                  <a:srgbClr val="0C5ADB"/>
                </a:solidFill>
                <a:latin typeface="Raleway"/>
                <a:ea typeface="Raleway"/>
                <a:cs typeface="Raleway"/>
                <a:sym typeface="Raleway"/>
              </a:rPr>
              <a:t>Foncier privé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3237112e7c2_0_22"/>
          <p:cNvSpPr txBox="1"/>
          <p:nvPr/>
        </p:nvSpPr>
        <p:spPr>
          <a:xfrm>
            <a:off x="383735" y="3652772"/>
            <a:ext cx="1052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Loyer --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3237112e7c2_0_22"/>
          <p:cNvSpPr txBox="1"/>
          <p:nvPr/>
        </p:nvSpPr>
        <p:spPr>
          <a:xfrm>
            <a:off x="7958106" y="3778871"/>
            <a:ext cx="1052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Loyer ++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3237112e7c2_0_22"/>
          <p:cNvSpPr txBox="1"/>
          <p:nvPr/>
        </p:nvSpPr>
        <p:spPr>
          <a:xfrm>
            <a:off x="540413" y="4015165"/>
            <a:ext cx="1052400" cy="430800"/>
          </a:xfrm>
          <a:prstGeom prst="rect">
            <a:avLst/>
          </a:prstGeom>
          <a:solidFill>
            <a:srgbClr val="ADFF23">
              <a:alpha val="2627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0€/m²/an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Ressourcerie </a:t>
            </a:r>
            <a:endParaRPr sz="11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6" name="Google Shape;146;g3237112e7c2_0_22"/>
          <p:cNvSpPr txBox="1"/>
          <p:nvPr/>
        </p:nvSpPr>
        <p:spPr>
          <a:xfrm>
            <a:off x="4895695" y="4568365"/>
            <a:ext cx="2068200" cy="430800"/>
          </a:xfrm>
          <a:prstGeom prst="rect">
            <a:avLst/>
          </a:prstGeom>
          <a:solidFill>
            <a:srgbClr val="ADFF23">
              <a:alpha val="2627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153€/m²/an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Association aide à domicile</a:t>
            </a:r>
            <a:endParaRPr sz="11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7" name="Google Shape;147;g3237112e7c2_0_22"/>
          <p:cNvSpPr txBox="1"/>
          <p:nvPr/>
        </p:nvSpPr>
        <p:spPr>
          <a:xfrm>
            <a:off x="6018834" y="3892733"/>
            <a:ext cx="1443000" cy="600300"/>
          </a:xfrm>
          <a:prstGeom prst="rect">
            <a:avLst/>
          </a:prstGeom>
          <a:solidFill>
            <a:srgbClr val="ADFF23">
              <a:alpha val="2627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170€/m²/an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Association d’insertion</a:t>
            </a:r>
            <a:endParaRPr sz="11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" name="Google Shape;148;g3237112e7c2_0_22"/>
          <p:cNvSpPr txBox="1"/>
          <p:nvPr/>
        </p:nvSpPr>
        <p:spPr>
          <a:xfrm>
            <a:off x="3794711" y="3885380"/>
            <a:ext cx="1766400" cy="600300"/>
          </a:xfrm>
          <a:prstGeom prst="rect">
            <a:avLst/>
          </a:prstGeom>
          <a:solidFill>
            <a:srgbClr val="ADFF23">
              <a:alpha val="2627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122€/m²/an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Association lutte contre la précarité alimentaire</a:t>
            </a:r>
            <a:endParaRPr sz="11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9" name="Google Shape;149;g3237112e7c2_0_22"/>
          <p:cNvSpPr txBox="1"/>
          <p:nvPr/>
        </p:nvSpPr>
        <p:spPr>
          <a:xfrm>
            <a:off x="532944" y="4492897"/>
            <a:ext cx="2804100" cy="430800"/>
          </a:xfrm>
          <a:prstGeom prst="rect">
            <a:avLst/>
          </a:prstGeom>
          <a:solidFill>
            <a:srgbClr val="ADFF23">
              <a:alpha val="2627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0€/m²/an (+ charges)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Tiers-lieu en pieds d’immeuble QPV</a:t>
            </a:r>
            <a:endParaRPr sz="11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" name="Google Shape;150;g3237112e7c2_0_22"/>
          <p:cNvSpPr txBox="1"/>
          <p:nvPr/>
        </p:nvSpPr>
        <p:spPr>
          <a:xfrm>
            <a:off x="1820473" y="3885380"/>
            <a:ext cx="1828800" cy="430800"/>
          </a:xfrm>
          <a:prstGeom prst="rect">
            <a:avLst/>
          </a:prstGeom>
          <a:solidFill>
            <a:srgbClr val="ADFF23">
              <a:alpha val="2627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38€/m²/an Ressourcerie spécialisée</a:t>
            </a:r>
            <a:endParaRPr sz="11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1" name="Google Shape;151;g3237112e7c2_0_22"/>
          <p:cNvSpPr txBox="1"/>
          <p:nvPr/>
        </p:nvSpPr>
        <p:spPr>
          <a:xfrm rot="-5400000">
            <a:off x="-213543" y="4225746"/>
            <a:ext cx="105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1" i="0" u="none" strike="noStrike" cap="none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Quelques exemples…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9"/>
          <p:cNvGrpSpPr/>
          <p:nvPr/>
        </p:nvGrpSpPr>
        <p:grpSpPr>
          <a:xfrm>
            <a:off x="0" y="0"/>
            <a:ext cx="9143620" cy="499441"/>
            <a:chOff x="0" y="-17450"/>
            <a:chExt cx="12209400" cy="666900"/>
          </a:xfrm>
        </p:grpSpPr>
        <p:sp>
          <p:nvSpPr>
            <p:cNvPr id="184" name="Google Shape;184;p9"/>
            <p:cNvSpPr/>
            <p:nvPr/>
          </p:nvSpPr>
          <p:spPr>
            <a:xfrm>
              <a:off x="0" y="-17450"/>
              <a:ext cx="12209400" cy="666900"/>
            </a:xfrm>
            <a:prstGeom prst="rect">
              <a:avLst/>
            </a:prstGeom>
            <a:solidFill>
              <a:srgbClr val="ADF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endParaRPr sz="29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185" name="Google Shape;185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4649" y="137803"/>
              <a:ext cx="2616351" cy="356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6" name="Google Shape;186;p9"/>
            <p:cNvCxnSpPr/>
            <p:nvPr/>
          </p:nvCxnSpPr>
          <p:spPr>
            <a:xfrm>
              <a:off x="718825" y="649450"/>
              <a:ext cx="10821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7" name="Google Shape;187;p9"/>
          <p:cNvSpPr txBox="1">
            <a:spLocks noGrp="1"/>
          </p:cNvSpPr>
          <p:nvPr>
            <p:ph type="title" idx="4294967295"/>
          </p:nvPr>
        </p:nvSpPr>
        <p:spPr>
          <a:xfrm>
            <a:off x="406950" y="652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 b="1" dirty="0">
                <a:latin typeface="Raleway"/>
                <a:ea typeface="Raleway"/>
                <a:cs typeface="Raleway"/>
                <a:sym typeface="Raleway"/>
              </a:rPr>
              <a:t>SYNTHÈSE DE </a:t>
            </a:r>
            <a:r>
              <a:rPr lang="fr" b="1" dirty="0" smtClean="0">
                <a:latin typeface="Raleway"/>
                <a:ea typeface="Raleway"/>
                <a:cs typeface="Raleway"/>
                <a:sym typeface="Raleway"/>
              </a:rPr>
              <a:t>NOTRE ETUDE</a:t>
            </a:r>
            <a:endParaRPr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636250" y="2026588"/>
            <a:ext cx="3192600" cy="940500"/>
          </a:xfrm>
          <a:prstGeom prst="rect">
            <a:avLst/>
          </a:prstGeom>
          <a:solidFill>
            <a:srgbClr val="5E5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Etat des lieux de la vacance tertiaire, commerciale et industrielle</a:t>
            </a:r>
            <a:endParaRPr sz="14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Analyse des données et 9 entretiens</a:t>
            </a:r>
            <a:endParaRPr sz="14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636250" y="3400013"/>
            <a:ext cx="3192600" cy="940500"/>
          </a:xfrm>
          <a:prstGeom prst="rect">
            <a:avLst/>
          </a:prstGeom>
          <a:solidFill>
            <a:srgbClr val="5E5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" sz="17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Analyse des besoins ESS</a:t>
            </a:r>
            <a:endParaRPr sz="17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Diagnostic qualitatif et 6 entretiens</a:t>
            </a:r>
            <a:endParaRPr sz="14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0" name="Google Shape;190;p9"/>
          <p:cNvSpPr/>
          <p:nvPr/>
        </p:nvSpPr>
        <p:spPr>
          <a:xfrm>
            <a:off x="4262725" y="2026600"/>
            <a:ext cx="1770300" cy="2313900"/>
          </a:xfrm>
          <a:prstGeom prst="rect">
            <a:avLst/>
          </a:prstGeom>
          <a:solidFill>
            <a:srgbClr val="5E5D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" sz="17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Etudes de cas </a:t>
            </a:r>
            <a:endParaRPr sz="17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" sz="17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" sz="14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Identification de 2-4 sites, atelier d’intelligence collective</a:t>
            </a:r>
            <a:endParaRPr sz="17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1" name="Google Shape;191;p9"/>
          <p:cNvSpPr/>
          <p:nvPr/>
        </p:nvSpPr>
        <p:spPr>
          <a:xfrm>
            <a:off x="6839800" y="2022600"/>
            <a:ext cx="1770300" cy="2313900"/>
          </a:xfrm>
          <a:prstGeom prst="rect">
            <a:avLst/>
          </a:prstGeom>
          <a:solidFill>
            <a:srgbClr val="5E5DF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" sz="17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Livrable final</a:t>
            </a:r>
            <a:endParaRPr sz="17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Recommandations basées sur les études de cas par site et rapport de synthèse des diagnostics.</a:t>
            </a:r>
            <a:endParaRPr sz="14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2" name="Google Shape;192;p9"/>
          <p:cNvSpPr txBox="1"/>
          <p:nvPr/>
        </p:nvSpPr>
        <p:spPr>
          <a:xfrm>
            <a:off x="406938" y="1649188"/>
            <a:ext cx="5715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0" i="0" u="none" strike="noStrike" cap="none">
                <a:solidFill>
                  <a:srgbClr val="ADFF23"/>
                </a:solidFill>
                <a:latin typeface="Raleway Black"/>
                <a:ea typeface="Raleway Black"/>
                <a:cs typeface="Raleway Black"/>
                <a:sym typeface="Raleway Black"/>
              </a:rPr>
              <a:t>1</a:t>
            </a:r>
            <a:endParaRPr sz="3600" b="0" i="0" u="none" strike="noStrike" cap="none">
              <a:solidFill>
                <a:srgbClr val="ADFF23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93" name="Google Shape;193;p9"/>
          <p:cNvSpPr txBox="1"/>
          <p:nvPr/>
        </p:nvSpPr>
        <p:spPr>
          <a:xfrm>
            <a:off x="406938" y="2967163"/>
            <a:ext cx="5715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0" i="0" u="none" strike="noStrike" cap="none">
                <a:solidFill>
                  <a:srgbClr val="ADFF23"/>
                </a:solidFill>
                <a:latin typeface="Raleway Black"/>
                <a:ea typeface="Raleway Black"/>
                <a:cs typeface="Raleway Black"/>
                <a:sym typeface="Raleway Black"/>
              </a:rPr>
              <a:t>2</a:t>
            </a:r>
            <a:endParaRPr sz="3600" b="0" i="0" u="none" strike="noStrike" cap="none">
              <a:solidFill>
                <a:srgbClr val="ADFF23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94" name="Google Shape;194;p9"/>
          <p:cNvSpPr txBox="1"/>
          <p:nvPr/>
        </p:nvSpPr>
        <p:spPr>
          <a:xfrm>
            <a:off x="4000488" y="1649188"/>
            <a:ext cx="5715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0" i="0" u="none" strike="noStrike" cap="none">
                <a:solidFill>
                  <a:srgbClr val="ADFF23"/>
                </a:solidFill>
                <a:latin typeface="Raleway Black"/>
                <a:ea typeface="Raleway Black"/>
                <a:cs typeface="Raleway Black"/>
                <a:sym typeface="Raleway Black"/>
              </a:rPr>
              <a:t>3</a:t>
            </a:r>
            <a:endParaRPr sz="3600" b="0" i="0" u="none" strike="noStrike" cap="none">
              <a:solidFill>
                <a:srgbClr val="ADFF23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95" name="Google Shape;195;p9"/>
          <p:cNvSpPr/>
          <p:nvPr/>
        </p:nvSpPr>
        <p:spPr>
          <a:xfrm>
            <a:off x="3926600" y="2410275"/>
            <a:ext cx="263700" cy="16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DFF23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9"/>
          <p:cNvSpPr/>
          <p:nvPr/>
        </p:nvSpPr>
        <p:spPr>
          <a:xfrm>
            <a:off x="3913938" y="3789575"/>
            <a:ext cx="263700" cy="16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DFF23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9"/>
          <p:cNvSpPr/>
          <p:nvPr/>
        </p:nvSpPr>
        <p:spPr>
          <a:xfrm>
            <a:off x="6282463" y="2419500"/>
            <a:ext cx="263700" cy="16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DFF23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6269800" y="3798800"/>
            <a:ext cx="263700" cy="16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DFF23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9"/>
          <p:cNvSpPr/>
          <p:nvPr/>
        </p:nvSpPr>
        <p:spPr>
          <a:xfrm>
            <a:off x="6282463" y="3109150"/>
            <a:ext cx="263700" cy="16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DFF23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g3167a1db930_0_420"/>
          <p:cNvGrpSpPr/>
          <p:nvPr/>
        </p:nvGrpSpPr>
        <p:grpSpPr>
          <a:xfrm>
            <a:off x="0" y="0"/>
            <a:ext cx="9143620" cy="499441"/>
            <a:chOff x="0" y="-17450"/>
            <a:chExt cx="12209400" cy="666900"/>
          </a:xfrm>
        </p:grpSpPr>
        <p:sp>
          <p:nvSpPr>
            <p:cNvPr id="231" name="Google Shape;231;g3167a1db930_0_420"/>
            <p:cNvSpPr/>
            <p:nvPr/>
          </p:nvSpPr>
          <p:spPr>
            <a:xfrm>
              <a:off x="0" y="-17450"/>
              <a:ext cx="12209400" cy="666900"/>
            </a:xfrm>
            <a:prstGeom prst="rect">
              <a:avLst/>
            </a:prstGeom>
            <a:solidFill>
              <a:srgbClr val="ADF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endParaRPr sz="29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232" name="Google Shape;232;g3167a1db930_0_4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4649" y="137803"/>
              <a:ext cx="2616351" cy="356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3" name="Google Shape;233;g3167a1db930_0_420"/>
            <p:cNvCxnSpPr/>
            <p:nvPr/>
          </p:nvCxnSpPr>
          <p:spPr>
            <a:xfrm>
              <a:off x="718825" y="649450"/>
              <a:ext cx="10821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34" name="Google Shape;234;g3167a1db930_0_420"/>
          <p:cNvSpPr txBox="1">
            <a:spLocks noGrp="1"/>
          </p:cNvSpPr>
          <p:nvPr>
            <p:ph type="title" idx="4294967295"/>
          </p:nvPr>
        </p:nvSpPr>
        <p:spPr>
          <a:xfrm>
            <a:off x="406950" y="652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 b="1">
                <a:latin typeface="Raleway"/>
                <a:ea typeface="Raleway"/>
                <a:cs typeface="Raleway"/>
                <a:sym typeface="Raleway"/>
              </a:rPr>
              <a:t>3 cas d’étude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5" name="Google Shape;235;g3167a1db930_0_420"/>
          <p:cNvPicPr preferRelativeResize="0"/>
          <p:nvPr/>
        </p:nvPicPr>
        <p:blipFill rotWithShape="1">
          <a:blip r:embed="rId4">
            <a:alphaModFix/>
          </a:blip>
          <a:srcRect l="21582" r="21576"/>
          <a:stretch/>
        </p:blipFill>
        <p:spPr>
          <a:xfrm>
            <a:off x="3318612" y="1519418"/>
            <a:ext cx="2372355" cy="31246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6" name="Google Shape;236;g3167a1db930_0_420"/>
          <p:cNvGrpSpPr/>
          <p:nvPr/>
        </p:nvGrpSpPr>
        <p:grpSpPr>
          <a:xfrm>
            <a:off x="557668" y="1243690"/>
            <a:ext cx="7894357" cy="3400370"/>
            <a:chOff x="639671" y="367669"/>
            <a:chExt cx="7894357" cy="3400370"/>
          </a:xfrm>
        </p:grpSpPr>
        <p:grpSp>
          <p:nvGrpSpPr>
            <p:cNvPr id="237" name="Google Shape;237;g3167a1db930_0_420"/>
            <p:cNvGrpSpPr/>
            <p:nvPr/>
          </p:nvGrpSpPr>
          <p:grpSpPr>
            <a:xfrm>
              <a:off x="639671" y="367671"/>
              <a:ext cx="2372267" cy="3400368"/>
              <a:chOff x="266330" y="367671"/>
              <a:chExt cx="2372267" cy="3400368"/>
            </a:xfrm>
          </p:grpSpPr>
          <p:pic>
            <p:nvPicPr>
              <p:cNvPr id="238" name="Google Shape;238;g3167a1db930_0_420" descr="Bureaux Gentilly, 94250 - ORSUD"/>
              <p:cNvPicPr preferRelativeResize="0"/>
              <p:nvPr/>
            </p:nvPicPr>
            <p:blipFill rotWithShape="1">
              <a:blip r:embed="rId5">
                <a:alphaModFix/>
              </a:blip>
              <a:srcRect l="23790" r="23794"/>
              <a:stretch/>
            </p:blipFill>
            <p:spPr>
              <a:xfrm>
                <a:off x="266330" y="367671"/>
                <a:ext cx="2372171" cy="3400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9" name="Google Shape;239;g3167a1db930_0_420"/>
              <p:cNvGrpSpPr/>
              <p:nvPr/>
            </p:nvGrpSpPr>
            <p:grpSpPr>
              <a:xfrm>
                <a:off x="266332" y="367671"/>
                <a:ext cx="2372265" cy="393901"/>
                <a:chOff x="266330" y="367671"/>
                <a:chExt cx="4523770" cy="393901"/>
              </a:xfrm>
            </p:grpSpPr>
            <p:sp>
              <p:nvSpPr>
                <p:cNvPr id="240" name="Google Shape;240;g3167a1db930_0_420"/>
                <p:cNvSpPr/>
                <p:nvPr/>
              </p:nvSpPr>
              <p:spPr>
                <a:xfrm>
                  <a:off x="266330" y="367671"/>
                  <a:ext cx="472800" cy="393900"/>
                </a:xfrm>
                <a:prstGeom prst="rect">
                  <a:avLst/>
                </a:prstGeom>
                <a:solidFill>
                  <a:srgbClr val="196B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lang="fr" sz="900" b="1" i="0" u="none" strike="noStrike" cap="none">
                      <a:solidFill>
                        <a:srgbClr val="FFFFFF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1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241;g3167a1db930_0_420"/>
                <p:cNvSpPr/>
                <p:nvPr/>
              </p:nvSpPr>
              <p:spPr>
                <a:xfrm>
                  <a:off x="739066" y="367672"/>
                  <a:ext cx="1899300" cy="393900"/>
                </a:xfrm>
                <a:prstGeom prst="rect">
                  <a:avLst/>
                </a:prstGeom>
                <a:solidFill>
                  <a:srgbClr val="A0EB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lang="fr" sz="900" b="1" i="0" u="none" strike="noStrike" cap="none">
                      <a:solidFill>
                        <a:srgbClr val="FFFFFF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ORSUD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42;g3167a1db930_0_420"/>
                <p:cNvSpPr/>
                <p:nvPr/>
              </p:nvSpPr>
              <p:spPr>
                <a:xfrm>
                  <a:off x="2638500" y="367672"/>
                  <a:ext cx="2151600" cy="393900"/>
                </a:xfrm>
                <a:prstGeom prst="rect">
                  <a:avLst/>
                </a:prstGeom>
                <a:solidFill>
                  <a:srgbClr val="196B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lang="fr" sz="900" b="1" i="0" u="none" strike="noStrike" cap="none">
                      <a:solidFill>
                        <a:srgbClr val="FFFFFF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Tertiaire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3" name="Google Shape;243;g3167a1db930_0_420"/>
            <p:cNvGrpSpPr/>
            <p:nvPr/>
          </p:nvGrpSpPr>
          <p:grpSpPr>
            <a:xfrm>
              <a:off x="6161743" y="367671"/>
              <a:ext cx="2372285" cy="3400367"/>
              <a:chOff x="6505502" y="367670"/>
              <a:chExt cx="2372285" cy="3400367"/>
            </a:xfrm>
          </p:grpSpPr>
          <p:pic>
            <p:nvPicPr>
              <p:cNvPr id="244" name="Google Shape;244;g3167a1db930_0_420" descr="Renouvellement urbain du quartier Lebon-Lamartine – Villejuif"/>
              <p:cNvPicPr preferRelativeResize="0"/>
              <p:nvPr/>
            </p:nvPicPr>
            <p:blipFill rotWithShape="1">
              <a:blip r:embed="rId6">
                <a:alphaModFix/>
              </a:blip>
              <a:srcRect l="32244" r="38745"/>
              <a:stretch/>
            </p:blipFill>
            <p:spPr>
              <a:xfrm>
                <a:off x="6505502" y="367670"/>
                <a:ext cx="2372169" cy="3400367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45" name="Google Shape;245;g3167a1db930_0_420"/>
              <p:cNvGrpSpPr/>
              <p:nvPr/>
            </p:nvGrpSpPr>
            <p:grpSpPr>
              <a:xfrm>
                <a:off x="6505521" y="367670"/>
                <a:ext cx="2372266" cy="393901"/>
                <a:chOff x="2810148" y="367671"/>
                <a:chExt cx="4523772" cy="393901"/>
              </a:xfrm>
            </p:grpSpPr>
            <p:sp>
              <p:nvSpPr>
                <p:cNvPr id="246" name="Google Shape;246;g3167a1db930_0_420"/>
                <p:cNvSpPr/>
                <p:nvPr/>
              </p:nvSpPr>
              <p:spPr>
                <a:xfrm>
                  <a:off x="2810148" y="367671"/>
                  <a:ext cx="632100" cy="393900"/>
                </a:xfrm>
                <a:prstGeom prst="rect">
                  <a:avLst/>
                </a:prstGeom>
                <a:solidFill>
                  <a:srgbClr val="D86CC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lang="fr" sz="900" b="1" i="0" u="none" strike="noStrike" cap="none">
                      <a:solidFill>
                        <a:srgbClr val="FFFFFF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13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47;g3167a1db930_0_420"/>
                <p:cNvSpPr/>
                <p:nvPr/>
              </p:nvSpPr>
              <p:spPr>
                <a:xfrm>
                  <a:off x="3442107" y="367672"/>
                  <a:ext cx="1740300" cy="393900"/>
                </a:xfrm>
                <a:prstGeom prst="rect">
                  <a:avLst/>
                </a:prstGeom>
                <a:solidFill>
                  <a:srgbClr val="E59D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lang="fr" sz="900" b="1" i="0" u="none" strike="noStrike" cap="none">
                      <a:solidFill>
                        <a:srgbClr val="FFFFFF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Quartier Lamartine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g3167a1db930_0_420"/>
                <p:cNvSpPr/>
                <p:nvPr/>
              </p:nvSpPr>
              <p:spPr>
                <a:xfrm>
                  <a:off x="5182320" y="367672"/>
                  <a:ext cx="2151600" cy="393900"/>
                </a:xfrm>
                <a:prstGeom prst="rect">
                  <a:avLst/>
                </a:prstGeom>
                <a:solidFill>
                  <a:srgbClr val="D86CC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lang="fr" sz="900" b="1" i="0" u="none" strike="noStrike" cap="none">
                      <a:solidFill>
                        <a:srgbClr val="FFFFFF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Commercial et RDC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9" name="Google Shape;249;g3167a1db930_0_420"/>
            <p:cNvGrpSpPr/>
            <p:nvPr/>
          </p:nvGrpSpPr>
          <p:grpSpPr>
            <a:xfrm>
              <a:off x="3400726" y="367669"/>
              <a:ext cx="2372290" cy="393910"/>
              <a:chOff x="2867046" y="367669"/>
              <a:chExt cx="4523817" cy="393910"/>
            </a:xfrm>
          </p:grpSpPr>
          <p:sp>
            <p:nvSpPr>
              <p:cNvPr id="250" name="Google Shape;250;g3167a1db930_0_420"/>
              <p:cNvSpPr/>
              <p:nvPr/>
            </p:nvSpPr>
            <p:spPr>
              <a:xfrm>
                <a:off x="2867046" y="367669"/>
                <a:ext cx="472800" cy="393900"/>
              </a:xfrm>
              <a:prstGeom prst="rect">
                <a:avLst/>
              </a:prstGeom>
              <a:solidFill>
                <a:srgbClr val="615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fr" sz="900" b="1" i="0" u="none" strike="noStrike" cap="non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7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g3167a1db930_0_420"/>
              <p:cNvSpPr/>
              <p:nvPr/>
            </p:nvSpPr>
            <p:spPr>
              <a:xfrm>
                <a:off x="3339780" y="367679"/>
                <a:ext cx="2310900" cy="393900"/>
              </a:xfrm>
              <a:prstGeom prst="rect">
                <a:avLst/>
              </a:prstGeom>
              <a:solidFill>
                <a:srgbClr val="4892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fr" sz="900" b="1" i="0" u="none" strike="noStrike" cap="non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Bâtiment 634 Orly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g3167a1db930_0_420"/>
              <p:cNvSpPr/>
              <p:nvPr/>
            </p:nvSpPr>
            <p:spPr>
              <a:xfrm>
                <a:off x="5650563" y="367679"/>
                <a:ext cx="1740300" cy="393900"/>
              </a:xfrm>
              <a:prstGeom prst="rect">
                <a:avLst/>
              </a:prstGeom>
              <a:solidFill>
                <a:srgbClr val="615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fr" sz="900" b="1" i="0" u="none" strike="noStrike" cap="non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Industriel et logistique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3" name="Google Shape;253;g3167a1db930_0_420"/>
          <p:cNvSpPr txBox="1"/>
          <p:nvPr/>
        </p:nvSpPr>
        <p:spPr>
          <a:xfrm>
            <a:off x="476275" y="3895900"/>
            <a:ext cx="26001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Comment programmer l’ESS dans des grandes surfaces tertiaires ?</a:t>
            </a:r>
            <a:endParaRPr sz="14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4" name="Google Shape;254;g3167a1db930_0_420"/>
          <p:cNvSpPr txBox="1"/>
          <p:nvPr/>
        </p:nvSpPr>
        <p:spPr>
          <a:xfrm>
            <a:off x="3101300" y="3895900"/>
            <a:ext cx="28071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Comment assurer la programmation ESS à long terme dans un marché tendu ?</a:t>
            </a:r>
            <a:endParaRPr sz="14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5" name="Google Shape;255;g3167a1db930_0_420"/>
          <p:cNvSpPr txBox="1"/>
          <p:nvPr/>
        </p:nvSpPr>
        <p:spPr>
          <a:xfrm>
            <a:off x="5869175" y="3895900"/>
            <a:ext cx="28071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Comment identifier les acteurs de la transition et garantir une cohérence ?</a:t>
            </a:r>
            <a:endParaRPr sz="14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43A4E1956DA74DA498F49FC4BA477F" ma:contentTypeVersion="18" ma:contentTypeDescription="Crée un document." ma:contentTypeScope="" ma:versionID="55edd27ec44022f67b69390b26accbce">
  <xsd:schema xmlns:xsd="http://www.w3.org/2001/XMLSchema" xmlns:xs="http://www.w3.org/2001/XMLSchema" xmlns:p="http://schemas.microsoft.com/office/2006/metadata/properties" xmlns:ns2="48caffdb-71fb-459d-b0b1-e24a9f2f30f7" xmlns:ns3="a6be7434-6347-4718-915e-b1d8e317b064" targetNamespace="http://schemas.microsoft.com/office/2006/metadata/properties" ma:root="true" ma:fieldsID="a55528adb8c96b0f872770cdbd5ab634" ns2:_="" ns3:_="">
    <xsd:import namespace="48caffdb-71fb-459d-b0b1-e24a9f2f30f7"/>
    <xsd:import namespace="a6be7434-6347-4718-915e-b1d8e317b0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caffdb-71fb-459d-b0b1-e24a9f2f30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e5a2cb27-08e4-44b5-bde4-e79afec963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be7434-6347-4718-915e-b1d8e317b06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656357c-0504-45bf-87a4-ca5f086260aa}" ma:internalName="TaxCatchAll" ma:showField="CatchAllData" ma:web="a6be7434-6347-4718-915e-b1d8e317b0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caffdb-71fb-459d-b0b1-e24a9f2f30f7">
      <Terms xmlns="http://schemas.microsoft.com/office/infopath/2007/PartnerControls"/>
    </lcf76f155ced4ddcb4097134ff3c332f>
    <TaxCatchAll xmlns="a6be7434-6347-4718-915e-b1d8e317b064" xsi:nil="true"/>
  </documentManagement>
</p:properties>
</file>

<file path=customXml/itemProps1.xml><?xml version="1.0" encoding="utf-8"?>
<ds:datastoreItem xmlns:ds="http://schemas.openxmlformats.org/officeDocument/2006/customXml" ds:itemID="{D878B373-8AB4-4382-9239-B26AFC61F0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9F5CF1-A620-401E-B942-B39213B788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caffdb-71fb-459d-b0b1-e24a9f2f30f7"/>
    <ds:schemaRef ds:uri="a6be7434-6347-4718-915e-b1d8e317b0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D53AC2-7428-46D3-8D53-BBD89EA89379}">
  <ds:schemaRefs>
    <ds:schemaRef ds:uri="48caffdb-71fb-459d-b0b1-e24a9f2f30f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a6be7434-6347-4718-915e-b1d8e317b064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1134</Words>
  <Application>Microsoft Office PowerPoint</Application>
  <PresentationFormat>Affichage à l'écran (16:9)</PresentationFormat>
  <Paragraphs>148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Raleway</vt:lpstr>
      <vt:lpstr>Montserrat</vt:lpstr>
      <vt:lpstr>Arial</vt:lpstr>
      <vt:lpstr>Raleway ExtraBold</vt:lpstr>
      <vt:lpstr>Calibri</vt:lpstr>
      <vt:lpstr>Raleway Black</vt:lpstr>
      <vt:lpstr>Simple Light</vt:lpstr>
      <vt:lpstr>Présentation PowerPoint</vt:lpstr>
      <vt:lpstr>Présentation PowerPoint</vt:lpstr>
      <vt:lpstr>Présentation PowerPoint</vt:lpstr>
      <vt:lpstr>Présentation PowerPoint</vt:lpstr>
      <vt:lpstr>ESS, de quoi parle-t-on ?</vt:lpstr>
      <vt:lpstr>Présentation PowerPoint</vt:lpstr>
      <vt:lpstr>Modalités d’occupations et contrats à destination de l’ESS</vt:lpstr>
      <vt:lpstr>SYNTHÈSE DE NOTRE ETUDE</vt:lpstr>
      <vt:lpstr>3 cas d’étude</vt:lpstr>
      <vt:lpstr>L’atelier d’intelligence collective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Aurélie Deudon</dc:creator>
  <cp:lastModifiedBy>Aurélie Deudon</cp:lastModifiedBy>
  <cp:revision>27</cp:revision>
  <dcterms:modified xsi:type="dcterms:W3CDTF">2025-06-20T07:00:07Z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0x0101001D43A4E1956DA74DA498F49FC4BA477F</vt:lpwstr>
  </property>
  <property fmtid="{D5CDD505-2E9C-101B-9397-08002B2CF9AE}" pid="3" name="MediaServiceImageTags">
    <vt:lpwstr/>
  </property>
</Properties>
</file>